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7" r:id="rId2"/>
    <p:sldId id="259" r:id="rId3"/>
    <p:sldId id="339" r:id="rId4"/>
    <p:sldId id="267" r:id="rId5"/>
    <p:sldId id="269" r:id="rId6"/>
    <p:sldId id="291" r:id="rId7"/>
    <p:sldId id="340" r:id="rId8"/>
    <p:sldId id="264" r:id="rId9"/>
    <p:sldId id="333" r:id="rId10"/>
    <p:sldId id="293" r:id="rId11"/>
    <p:sldId id="321" r:id="rId12"/>
    <p:sldId id="316" r:id="rId13"/>
    <p:sldId id="332" r:id="rId14"/>
    <p:sldId id="273" r:id="rId15"/>
    <p:sldId id="317" r:id="rId16"/>
    <p:sldId id="318" r:id="rId17"/>
    <p:sldId id="320" r:id="rId18"/>
    <p:sldId id="319" r:id="rId19"/>
    <p:sldId id="296" r:id="rId20"/>
    <p:sldId id="338" r:id="rId21"/>
    <p:sldId id="323" r:id="rId22"/>
    <p:sldId id="337" r:id="rId23"/>
    <p:sldId id="325" r:id="rId24"/>
    <p:sldId id="327" r:id="rId25"/>
    <p:sldId id="334" r:id="rId26"/>
    <p:sldId id="335" r:id="rId27"/>
    <p:sldId id="331" r:id="rId28"/>
    <p:sldId id="329" r:id="rId29"/>
    <p:sldId id="300" r:id="rId30"/>
    <p:sldId id="301" r:id="rId31"/>
    <p:sldId id="302" r:id="rId32"/>
    <p:sldId id="303" r:id="rId33"/>
    <p:sldId id="315" r:id="rId34"/>
    <p:sldId id="310" r:id="rId35"/>
    <p:sldId id="25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842" autoAdjust="0"/>
    <p:restoredTop sz="94611"/>
  </p:normalViewPr>
  <p:slideViewPr>
    <p:cSldViewPr snapToGrid="0" snapToObjects="1">
      <p:cViewPr varScale="1">
        <p:scale>
          <a:sx n="89" d="100"/>
          <a:sy n="89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B355-D322-4E82-8A7D-D6DDD7014CE3}" type="datetimeFigureOut">
              <a:rPr lang="en-SG" smtClean="0"/>
              <a:t>18/4/19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E16-92DE-4455-86B2-F3CA81CD2A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36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5E16-92DE-4455-86B2-F3CA81CD2AC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9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5B9D-081F-4060-83BF-2A07A5295613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E401-35D4-4528-8948-675FDF340808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DFFA-B8ED-4F50-A7B9-34492BC8A4A8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26DE-CA11-4E1D-BDA6-09BE0C6DF9AE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0746-F9A4-4D0D-8988-DECD4686D4DF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628C-4C96-4957-AB13-48279A4233EC}" type="datetime1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1566-A34E-4F65-9AA9-B6928D19D3A5}" type="datetime1">
              <a:rPr lang="en-US" smtClean="0"/>
              <a:t>4/18/19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75B-E451-4890-9B15-BDD2C2441EB9}" type="datetime1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C26-8B6C-4560-B167-2A1130742DBD}" type="datetime1">
              <a:rPr lang="en-US" smtClean="0"/>
              <a:t>4/18/19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445C-7038-4953-ADE1-D0B82FAC0302}" type="datetime1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5D4C-B416-4C64-A944-AD1B5D13347B}" type="datetime1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9938-50F5-462B-9F42-9CD24BC63B99}" type="datetime1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F4619-F19A-E048-BC08-46ED4E2D9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mailto:yeokm1@gmail.com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eokhengmeng.com/2017/07/repair-kopitiam-specialty-electrical-tools-part-2-short-circuit-limiter/" TargetMode="External"/><Relationship Id="rId5" Type="http://schemas.openxmlformats.org/officeDocument/2006/relationships/hyperlink" Target="http://yeokhengmeng.com/2016/05/repair-kopitiam-speciality-electrical-tools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github.com/yeokm1/repair-kopitiam-training-and-equipment" TargetMode="Externa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www.quora.com/How-much-voltage-is-dangerous-for-humans/answer/Mukund-Todm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h-DokWP5K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U6cOnxy0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pie7baY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7.jpg"/><Relationship Id="rId7" Type="http://schemas.openxmlformats.org/officeDocument/2006/relationships/hyperlink" Target="https://en.wikipedia.org/wiki/Extension_cord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.jpg"/><Relationship Id="rId4" Type="http://schemas.openxmlformats.org/officeDocument/2006/relationships/hyperlink" Target="https://en.wikipedia.org/wiki/Electrical_wiring_in_the_United_Kingd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improper-heater-wiring-caused-boys-death-while-show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straitstimes.com/singapore/circuit-breaker-could-be-a-lifesave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so.agc.gov.sg/Act/EA2001?TransactionDate=20021129235959#pr82-" TargetMode="External"/><Relationship Id="rId2" Type="http://schemas.openxmlformats.org/officeDocument/2006/relationships/hyperlink" Target="https://www.ema.gov.sg/Hiring_Licensed_Electrical_Workers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hdb.gov.sg/cs/infoweb/residential/living-in-an-hdb-flat/home-maintenance/electrical-accessories-and-wir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km1/repair-kopitiam-training-and-equipment" TargetMode="External"/><Relationship Id="rId2" Type="http://schemas.openxmlformats.org/officeDocument/2006/relationships/hyperlink" Target="mailto:yeokm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eokhengmeng.com/2017/07/repair-kopitiam-specialty-electrical-tools-part-2-short-circuit-limiter/" TargetMode="External"/><Relationship Id="rId4" Type="http://schemas.openxmlformats.org/officeDocument/2006/relationships/hyperlink" Target="http://yeokhengmeng.com/2016/05/repair-kopitiam-speciality-electrical-tool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O4qB3Wehql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77" y="49659"/>
            <a:ext cx="11572567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Repair </a:t>
            </a:r>
            <a:r>
              <a:rPr lang="en-SG" sz="4400" dirty="0" err="1"/>
              <a:t>Kopitiam</a:t>
            </a:r>
            <a:r>
              <a:rPr lang="en-SG" sz="4400" dirty="0"/>
              <a:t> Circuit Breaker Training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0" y="6039726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For Repair </a:t>
            </a:r>
            <a:r>
              <a:rPr lang="en-SG" dirty="0" err="1"/>
              <a:t>Kopitiam</a:t>
            </a:r>
            <a:r>
              <a:rPr lang="en-SG" dirty="0"/>
              <a:t>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01AE7-53BA-4C25-870E-42AB16F1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3429001"/>
            <a:ext cx="3573171" cy="244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3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4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6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F97F-F58F-49AC-AF0F-2A19C1FD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77" y="732929"/>
            <a:ext cx="3787971" cy="259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D528C-4A87-48BC-9FB2-4C75668B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8575" y="2124756"/>
            <a:ext cx="4999463" cy="1838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63308-3E2B-414F-937D-AEA0F2AC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562" y="732929"/>
            <a:ext cx="4191163" cy="2590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D5468-F290-4278-8944-5F380A33BA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562" y="3429001"/>
            <a:ext cx="3990618" cy="24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270339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3"/>
          </p:cNvCxnSpPr>
          <p:nvPr/>
        </p:nvCxnSpPr>
        <p:spPr>
          <a:xfrm flipV="1">
            <a:off x="5148176" y="1856484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941891" y="1861843"/>
            <a:ext cx="2577590" cy="103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101504"/>
            <a:ext cx="11655287" cy="873567"/>
          </a:xfrm>
        </p:spPr>
        <p:txBody>
          <a:bodyPr>
            <a:noAutofit/>
          </a:bodyPr>
          <a:lstStyle/>
          <a:p>
            <a:r>
              <a:rPr lang="en-US" sz="3600" dirty="0"/>
              <a:t>Residual Current Circuit Breaker with Overcurrent Protection (RCBO)</a:t>
            </a:r>
            <a:endParaRPr lang="en-SG" sz="36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57150" y="5907351"/>
            <a:ext cx="8755810" cy="734871"/>
          </a:xfrm>
        </p:spPr>
        <p:txBody>
          <a:bodyPr/>
          <a:lstStyle/>
          <a:p>
            <a:r>
              <a:rPr lang="en-US" dirty="0"/>
              <a:t>RCBO = RCCB + MCB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10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88321" y="121984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44462" y="266363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00363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184081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254542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196430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262629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61686" y="187220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97252" y="1210559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941892" y="493962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 flipV="1">
            <a:off x="1958583" y="2703392"/>
            <a:ext cx="3103" cy="24609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516432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/>
          <p:cNvSpPr txBox="1"/>
          <p:nvPr/>
        </p:nvSpPr>
        <p:spPr>
          <a:xfrm>
            <a:off x="2073064" y="456725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941891" y="337752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0430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7923" y="1663603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RCBO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978148" y="1873429"/>
            <a:ext cx="0" cy="82996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9" idx="0"/>
          </p:cNvCxnSpPr>
          <p:nvPr/>
        </p:nvCxnSpPr>
        <p:spPr>
          <a:xfrm flipH="1">
            <a:off x="6607757" y="1219845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19481" y="172087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</p:spTree>
    <p:extLst>
      <p:ext uri="{BB962C8B-B14F-4D97-AF65-F5344CB8AC3E}">
        <p14:creationId xmlns:p14="http://schemas.microsoft.com/office/powerpoint/2010/main" val="26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24" y="-26070"/>
            <a:ext cx="8260081" cy="614384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Blackout recovery procedure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1878" y="3897132"/>
            <a:ext cx="9886123" cy="2960868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Why? </a:t>
            </a:r>
            <a:r>
              <a:rPr lang="en-SG" u="sng" dirty="0"/>
              <a:t>Overcurrent or earth-leakage detected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off every electrical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to 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Turn on ONE device at a time. If it trips again, you have found your spoilt device. </a:t>
            </a:r>
          </a:p>
          <a:p>
            <a:pPr lvl="1"/>
            <a:r>
              <a:rPr lang="en-SG" sz="1600" dirty="0"/>
              <a:t>Prioritise simple devices like lamps/ovens. </a:t>
            </a:r>
          </a:p>
          <a:p>
            <a:pPr lvl="1"/>
            <a:r>
              <a:rPr lang="en-SG" sz="1600" dirty="0"/>
              <a:t>Computers and refrigerators are sensitive to repeated power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Unplug that spoilt appliance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200" dirty="0"/>
              <a:t>Flip breaker back 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5" y="527056"/>
            <a:ext cx="4512003" cy="3370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7" y="89869"/>
            <a:ext cx="7886700" cy="612884"/>
          </a:xfrm>
        </p:spPr>
        <p:txBody>
          <a:bodyPr>
            <a:normAutofit fontScale="90000"/>
          </a:bodyPr>
          <a:lstStyle/>
          <a:p>
            <a:r>
              <a:rPr lang="en-SG" dirty="0"/>
              <a:t>Problem 1: Safety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857" y="5072844"/>
            <a:ext cx="10125406" cy="1657937"/>
          </a:xfrm>
        </p:spPr>
        <p:txBody>
          <a:bodyPr>
            <a:normAutofit fontScale="92500"/>
          </a:bodyPr>
          <a:lstStyle/>
          <a:p>
            <a:r>
              <a:rPr lang="en-SG" dirty="0"/>
              <a:t>Typical </a:t>
            </a:r>
            <a:r>
              <a:rPr lang="en-SG" dirty="0" err="1"/>
              <a:t>I</a:t>
            </a:r>
            <a:r>
              <a:rPr lang="en-SG" baseline="-25000" dirty="0" err="1"/>
              <a:t>△n</a:t>
            </a:r>
            <a:r>
              <a:rPr lang="en-SG" dirty="0"/>
              <a:t> = 30ma threshold for earth leakage which is still dangerous</a:t>
            </a:r>
          </a:p>
          <a:p>
            <a:r>
              <a:rPr lang="en-SG" dirty="0"/>
              <a:t>Balance between safety and nuisance trips</a:t>
            </a:r>
          </a:p>
          <a:p>
            <a:r>
              <a:rPr lang="en-SG" dirty="0"/>
              <a:t>But RK always deals with high-risk faulty appliances… 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17" y="1380997"/>
            <a:ext cx="4118997" cy="2736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2" y="853641"/>
            <a:ext cx="4381169" cy="4020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1046" y="2939122"/>
            <a:ext cx="1042987" cy="7086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804033" y="1380997"/>
            <a:ext cx="3563884" cy="1583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804033" y="3643208"/>
            <a:ext cx="3563884" cy="47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0B25-0CAC-184E-ABB9-2E74A099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9" y="5298831"/>
            <a:ext cx="10515600" cy="1240081"/>
          </a:xfrm>
        </p:spPr>
        <p:txBody>
          <a:bodyPr>
            <a:normAutofit/>
          </a:bodyPr>
          <a:lstStyle/>
          <a:p>
            <a:r>
              <a:rPr lang="en-SG" dirty="0"/>
              <a:t>GFCI = RCCB</a:t>
            </a:r>
            <a:endParaRPr lang="en-US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https://www.quora.com/How-much-voltage-is-dangerous-for-humans/answer/Mukund-Todmal</a:t>
            </a:r>
            <a:endParaRPr lang="en-US" sz="1800" dirty="0"/>
          </a:p>
          <a:p>
            <a:r>
              <a:rPr lang="en-SG" sz="1800" dirty="0"/>
              <a:t>It is not voltage but the </a:t>
            </a:r>
            <a:r>
              <a:rPr lang="en-SG" sz="1800" i="1" dirty="0"/>
              <a:t>current</a:t>
            </a:r>
            <a:r>
              <a:rPr lang="en-SG" sz="1800" dirty="0"/>
              <a:t> flowing through body will decide lethality.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3E07-353B-F74E-AAA0-23B6F094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5CCDF-D40E-D647-8083-0B214636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2" y="132980"/>
            <a:ext cx="4563209" cy="53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144" y="236532"/>
            <a:ext cx="7672856" cy="1111249"/>
          </a:xfrm>
        </p:spPr>
        <p:txBody>
          <a:bodyPr>
            <a:noAutofit/>
          </a:bodyPr>
          <a:lstStyle/>
          <a:p>
            <a:r>
              <a:rPr lang="en-SG" sz="3600" dirty="0"/>
              <a:t>Problem 2: Inaccessible onsite breaker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0771" y="1767818"/>
            <a:ext cx="7355212" cy="221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Circuit breaker inside locked electrical room</a:t>
            </a:r>
          </a:p>
          <a:p>
            <a:r>
              <a:rPr lang="en-SG" sz="2000" dirty="0"/>
              <a:t>Call </a:t>
            </a:r>
            <a:r>
              <a:rPr lang="fr-FR" sz="2000" dirty="0"/>
              <a:t>Essential Maintenance Service Unit (EMSU) to </a:t>
            </a:r>
            <a:r>
              <a:rPr lang="fr-FR" sz="2000" dirty="0" err="1"/>
              <a:t>unlock</a:t>
            </a:r>
            <a:endParaRPr lang="en-SG" sz="2000" dirty="0"/>
          </a:p>
          <a:p>
            <a:r>
              <a:rPr lang="en-SG" sz="2000" dirty="0"/>
              <a:t>30-60 mins response time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3" y="4405593"/>
            <a:ext cx="7513465" cy="206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F676-96AD-4637-B8A0-03000FE7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249237"/>
            <a:ext cx="4304855" cy="6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66" y="365126"/>
            <a:ext cx="10515600" cy="906114"/>
          </a:xfrm>
        </p:spPr>
        <p:txBody>
          <a:bodyPr/>
          <a:lstStyle/>
          <a:p>
            <a:r>
              <a:rPr lang="en-SG" dirty="0"/>
              <a:t>Problem 3:  Inconvenience of breaker trip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9276"/>
            <a:ext cx="10279566" cy="3729038"/>
          </a:xfrm>
        </p:spPr>
        <p:txBody>
          <a:bodyPr/>
          <a:lstStyle/>
          <a:p>
            <a:r>
              <a:rPr lang="en-SG" dirty="0"/>
              <a:t>Breaker trips affect the work of others </a:t>
            </a:r>
            <a:r>
              <a:rPr lang="en-SG" dirty="0" err="1"/>
              <a:t>eg</a:t>
            </a:r>
            <a:r>
              <a:rPr lang="en-SG" dirty="0"/>
              <a:t>. Sewing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99A-A6B0-40E1-8CE6-5160862E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3959"/>
            <a:ext cx="10515600" cy="1091585"/>
          </a:xfrm>
        </p:spPr>
        <p:txBody>
          <a:bodyPr/>
          <a:lstStyle/>
          <a:p>
            <a:r>
              <a:rPr lang="en-SG" dirty="0"/>
              <a:t>Solution for RCCB earth-leakage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2BE-D702-439C-9051-9C6EA6CB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40351"/>
            <a:ext cx="10515600" cy="1681123"/>
          </a:xfrm>
        </p:spPr>
        <p:txBody>
          <a:bodyPr>
            <a:normAutofit/>
          </a:bodyPr>
          <a:lstStyle/>
          <a:p>
            <a:r>
              <a:rPr lang="en-SG" dirty="0"/>
              <a:t>Increased safety due to more sensitive 10mA trip rating</a:t>
            </a:r>
          </a:p>
          <a:p>
            <a:r>
              <a:rPr lang="en-SG" dirty="0"/>
              <a:t>Isolates earth trips to this device, onsite breaker RCCB does not trip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2"/>
              </a:rPr>
              <a:t>https://www.youtube.com/watch?v=h-DokWP5Kic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4293-30E1-48D7-80B4-49015F43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944AF-D5F6-4005-8F00-33407548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4" y="1165544"/>
            <a:ext cx="4850829" cy="331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7E8F-7F04-4E6E-83E2-3D7FE05E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43" y="1165544"/>
            <a:ext cx="5367151" cy="331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DBB99-AB1C-42D9-9F7E-3F497A7FE21E}"/>
              </a:ext>
            </a:extLst>
          </p:cNvPr>
          <p:cNvSpPr txBox="1"/>
          <p:nvPr/>
        </p:nvSpPr>
        <p:spPr>
          <a:xfrm>
            <a:off x="2067339" y="4452012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E66B-4CBF-4D8F-ACE5-E7C1902079D4}"/>
              </a:ext>
            </a:extLst>
          </p:cNvPr>
          <p:cNvSpPr txBox="1"/>
          <p:nvPr/>
        </p:nvSpPr>
        <p:spPr>
          <a:xfrm>
            <a:off x="8447086" y="443685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</p:spTree>
    <p:extLst>
      <p:ext uri="{BB962C8B-B14F-4D97-AF65-F5344CB8AC3E}">
        <p14:creationId xmlns:p14="http://schemas.microsoft.com/office/powerpoint/2010/main" val="267421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71" y="68561"/>
            <a:ext cx="7886700" cy="1033332"/>
          </a:xfrm>
        </p:spPr>
        <p:txBody>
          <a:bodyPr/>
          <a:lstStyle/>
          <a:p>
            <a:r>
              <a:rPr lang="en-SG" dirty="0"/>
              <a:t>RCBO trip status + 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5" y="1008138"/>
            <a:ext cx="3665272" cy="490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2" y="1008138"/>
            <a:ext cx="3397995" cy="48607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17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41696" y="6099793"/>
            <a:ext cx="499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Earth trip: Switch and blue tab is down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8628" y="6077247"/>
            <a:ext cx="446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Overload trip: Only switch is down</a:t>
            </a:r>
          </a:p>
        </p:txBody>
      </p:sp>
    </p:spTree>
    <p:extLst>
      <p:ext uri="{BB962C8B-B14F-4D97-AF65-F5344CB8AC3E}">
        <p14:creationId xmlns:p14="http://schemas.microsoft.com/office/powerpoint/2010/main" val="55248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DE6-A7B7-45C4-A42F-BA69EF13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"/>
            <a:ext cx="10515600" cy="850358"/>
          </a:xfrm>
        </p:spPr>
        <p:txBody>
          <a:bodyPr/>
          <a:lstStyle/>
          <a:p>
            <a:r>
              <a:rPr lang="en-SG" dirty="0"/>
              <a:t>Solution for MCB short-circuit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B50F-E1AD-4632-A9AB-78D2953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3387-BF24-416D-91C7-1335F62A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1" y="885636"/>
            <a:ext cx="4607715" cy="315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95BC-29A1-4D22-BB67-FC1D4AF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82" y="885636"/>
            <a:ext cx="5194826" cy="315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19492-12B8-44BA-9B90-374AD7DB2E38}"/>
              </a:ext>
            </a:extLst>
          </p:cNvPr>
          <p:cNvSpPr txBox="1"/>
          <p:nvPr/>
        </p:nvSpPr>
        <p:spPr>
          <a:xfrm>
            <a:off x="2362861" y="3978580"/>
            <a:ext cx="10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Jurong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35729-6C81-461B-82F1-CACF971957AB}"/>
              </a:ext>
            </a:extLst>
          </p:cNvPr>
          <p:cNvSpPr txBox="1"/>
          <p:nvPr/>
        </p:nvSpPr>
        <p:spPr>
          <a:xfrm>
            <a:off x="8436149" y="4015526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Tampines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7B9AF-2C5E-4C69-AC8C-437CC2A0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5040351"/>
            <a:ext cx="11480800" cy="1681123"/>
          </a:xfrm>
        </p:spPr>
        <p:txBody>
          <a:bodyPr>
            <a:normAutofit/>
          </a:bodyPr>
          <a:lstStyle/>
          <a:p>
            <a:r>
              <a:rPr lang="en-SG" dirty="0"/>
              <a:t>Isolates short-circuits to this device, onsite breaker MCB should trip lesser</a:t>
            </a:r>
          </a:p>
          <a:p>
            <a:r>
              <a:rPr lang="en-SG" dirty="0"/>
              <a:t>Connect DOWNSTREAM to RCBO</a:t>
            </a:r>
          </a:p>
        </p:txBody>
      </p:sp>
    </p:spTree>
    <p:extLst>
      <p:ext uri="{BB962C8B-B14F-4D97-AF65-F5344CB8AC3E}">
        <p14:creationId xmlns:p14="http://schemas.microsoft.com/office/powerpoint/2010/main" val="322024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2D1-3DAB-4957-BB8A-5EAB1EC4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14" y="1819973"/>
            <a:ext cx="11158331" cy="4718939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https://www.youtube.com/watch?v=VpU6cOnxy0s</a:t>
            </a:r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20 seconds </a:t>
            </a:r>
            <a:r>
              <a:rPr lang="en-SG" dirty="0" err="1"/>
              <a:t>startup</a:t>
            </a:r>
            <a:r>
              <a:rPr lang="en-SG" dirty="0"/>
              <a:t> time to let current measurement settle. Notice the left relay is kept off till </a:t>
            </a:r>
            <a:r>
              <a:rPr lang="en-SG" dirty="0" err="1"/>
              <a:t>startup</a:t>
            </a:r>
            <a:r>
              <a:rPr lang="en-SG" dirty="0"/>
              <a:t> is done.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on a lamp: There is a 1 second delay between turning on the lamp and the second relay being turned on. Also notice the display backlight turns on and the buzzer buzzes once.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Turn off the lamp: The display backlight turns off immediately and the buzzer buzzes twice.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Repeat steps 2 and 3 for the hair dryer. Notice the motor sound is lower during the 1 second period.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Short circuit with a cable with its live and neutral pins shorted. The moment the switch is turned on, the device cuts off power to the outgoing socket. The buzzer also buzzes for a long 2 seconds. Notice the onsite MCB in the room did not trip as the device is still on.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Reset the device with just a simple button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4A4C-53C5-4410-9B1B-1AE7AF97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480D2-6231-400F-8365-DBB11B0B85E2}"/>
              </a:ext>
            </a:extLst>
          </p:cNvPr>
          <p:cNvSpPr txBox="1">
            <a:spLocks/>
          </p:cNvSpPr>
          <p:nvPr/>
        </p:nvSpPr>
        <p:spPr>
          <a:xfrm>
            <a:off x="195469" y="119960"/>
            <a:ext cx="10515600" cy="89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Solution to prevent MCB trip (Demo)</a:t>
            </a:r>
          </a:p>
        </p:txBody>
      </p:sp>
    </p:spTree>
    <p:extLst>
      <p:ext uri="{BB962C8B-B14F-4D97-AF65-F5344CB8AC3E}">
        <p14:creationId xmlns:p14="http://schemas.microsoft.com/office/powerpoint/2010/main" val="631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Knowledge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Electrocution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0ED8-6496-4D65-B5DD-F4B2C0C5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6DAD-8522-4A61-85BE-3A8BEB525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29" y="172389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 dirty="0"/>
              <a:t>Make sure LCD backlight is off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dirty="0"/>
              <a:t>Plug in appliance and turn on.</a:t>
            </a:r>
          </a:p>
          <a:p>
            <a:pPr marL="514350" indent="-514350">
              <a:buFont typeface="+mj-lt"/>
              <a:buAutoNum type="arabicPeriod"/>
            </a:pPr>
            <a:endParaRPr lang="en-SG" sz="2400" dirty="0"/>
          </a:p>
          <a:p>
            <a:pPr marL="514350" indent="-514350">
              <a:buFont typeface="+mj-lt"/>
              <a:buAutoNum type="arabicPeriod"/>
            </a:pPr>
            <a:r>
              <a:rPr lang="en-SG" sz="2400" dirty="0"/>
              <a:t>Short circuit detection mode</a:t>
            </a:r>
          </a:p>
          <a:p>
            <a:pPr lvl="1"/>
            <a:r>
              <a:rPr lang="en-SG" sz="2000" dirty="0"/>
              <a:t>After one second, limiter will be bypassed. Buzzer sounds once</a:t>
            </a:r>
          </a:p>
          <a:p>
            <a:pPr lvl="1"/>
            <a:r>
              <a:rPr lang="en-SG" sz="2000" dirty="0"/>
              <a:t>If short circuit happens, power </a:t>
            </a:r>
            <a:r>
              <a:rPr lang="en-SG" sz="2000" dirty="0" err="1"/>
              <a:t>cutoff</a:t>
            </a:r>
            <a:r>
              <a:rPr lang="en-SG" sz="2000" dirty="0"/>
              <a:t> and buzzer sounds for 3s</a:t>
            </a:r>
          </a:p>
          <a:p>
            <a:pPr lvl="1"/>
            <a:endParaRPr lang="en-SG" sz="2000" dirty="0"/>
          </a:p>
          <a:p>
            <a:pPr marL="514350" indent="-514350">
              <a:buFont typeface="+mj-lt"/>
              <a:buAutoNum type="arabicPeriod"/>
            </a:pPr>
            <a:r>
              <a:rPr lang="en-SG" sz="2400" dirty="0"/>
              <a:t>Turn off appliance, buzzer sounds twice and LCD backlight turns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5E570-D2D7-4CBE-8FAA-0AA0A668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1E1B5-A556-4B95-8FCE-0CE1110B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048" y="691566"/>
            <a:ext cx="2736991" cy="1714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3A469-BCF9-4902-8B08-45E05B31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048" y="2808492"/>
            <a:ext cx="2736991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91" y="-6946"/>
            <a:ext cx="9254259" cy="744146"/>
          </a:xfrm>
        </p:spPr>
        <p:txBody>
          <a:bodyPr>
            <a:normAutofit/>
          </a:bodyPr>
          <a:lstStyle/>
          <a:p>
            <a:r>
              <a:rPr lang="en-SG" dirty="0"/>
              <a:t>Test for Earth Leakage without tripping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8" y="710953"/>
            <a:ext cx="9632186" cy="35423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7164" y="4441452"/>
            <a:ext cx="9145958" cy="229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400" b="1" dirty="0"/>
              <a:t>anti-trip-earth-leakage-detector</a:t>
            </a:r>
          </a:p>
          <a:p>
            <a:r>
              <a:rPr lang="en-SG" dirty="0"/>
              <a:t>Shows blue LED on earth fault without breaker trip</a:t>
            </a:r>
          </a:p>
          <a:p>
            <a:pPr lvl="1"/>
            <a:r>
              <a:rPr lang="en-SG" dirty="0"/>
              <a:t>Does not interrupt the work of others</a:t>
            </a:r>
          </a:p>
          <a:p>
            <a:pPr lvl="1"/>
            <a:r>
              <a:rPr lang="en-SG" dirty="0"/>
              <a:t>Preserves lifespan of RCBO</a:t>
            </a:r>
          </a:p>
          <a:p>
            <a:r>
              <a:rPr lang="en-SG" dirty="0"/>
              <a:t>Familiarise with usage instructions beforehand</a:t>
            </a:r>
          </a:p>
          <a:p>
            <a:r>
              <a:rPr lang="en-SG" dirty="0"/>
              <a:t>Demo video: </a:t>
            </a:r>
            <a:r>
              <a:rPr lang="en-SG" dirty="0">
                <a:hlinkClick r:id="rId3"/>
              </a:rPr>
              <a:t>https://www.youtube.com/watch?v=tSpie7baYFM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110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10CA-01C7-4636-BC21-8FEA62A0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5" y="44871"/>
            <a:ext cx="10515600" cy="944062"/>
          </a:xfrm>
        </p:spPr>
        <p:txBody>
          <a:bodyPr/>
          <a:lstStyle/>
          <a:p>
            <a:r>
              <a:rPr lang="en-SG" dirty="0"/>
              <a:t>RK circuit breaker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58352-6663-4307-985A-EACC3291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C83F4-8BFF-4703-856C-5ED26CCC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99" y="1712312"/>
            <a:ext cx="2436416" cy="166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BE6DE-EB54-41DD-A6DA-958E8BCB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9093" y="1770834"/>
            <a:ext cx="1445548" cy="95931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E6580FA-F616-44CF-8B8F-C3BDFFDC1990}"/>
              </a:ext>
            </a:extLst>
          </p:cNvPr>
          <p:cNvSpPr/>
          <p:nvPr/>
        </p:nvSpPr>
        <p:spPr>
          <a:xfrm>
            <a:off x="1721933" y="1995816"/>
            <a:ext cx="446227" cy="416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2319BFA-F49C-4C44-B939-1F849F418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478" y="4967686"/>
            <a:ext cx="3150412" cy="1158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56D65-3E45-41C3-B0B5-21BE80D64A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9245" b="15337"/>
          <a:stretch/>
        </p:blipFill>
        <p:spPr>
          <a:xfrm>
            <a:off x="2108825" y="4325605"/>
            <a:ext cx="2794000" cy="116311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6CA640-F40B-4B38-B0BD-CC25CD9700B6}"/>
              </a:ext>
            </a:extLst>
          </p:cNvPr>
          <p:cNvSpPr/>
          <p:nvPr/>
        </p:nvSpPr>
        <p:spPr>
          <a:xfrm rot="5400000">
            <a:off x="3140375" y="3662158"/>
            <a:ext cx="592057" cy="416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D58F78-BD1E-404A-9F6D-053B3C182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301" y="1403685"/>
            <a:ext cx="3573171" cy="244480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B9F905-79A4-4F23-BD66-86EDA983147C}"/>
              </a:ext>
            </a:extLst>
          </p:cNvPr>
          <p:cNvSpPr/>
          <p:nvPr/>
        </p:nvSpPr>
        <p:spPr>
          <a:xfrm rot="20144783">
            <a:off x="5195891" y="3416887"/>
            <a:ext cx="1837539" cy="41696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D298679-E6C8-4AE2-9D5F-8727AEF38814}"/>
              </a:ext>
            </a:extLst>
          </p:cNvPr>
          <p:cNvSpPr/>
          <p:nvPr/>
        </p:nvSpPr>
        <p:spPr>
          <a:xfrm rot="1947113">
            <a:off x="5224822" y="5016066"/>
            <a:ext cx="1779675" cy="41696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1C2939E-5AF6-4ADC-9968-E608B35B91EF}"/>
              </a:ext>
            </a:extLst>
          </p:cNvPr>
          <p:cNvSpPr/>
          <p:nvPr/>
        </p:nvSpPr>
        <p:spPr>
          <a:xfrm rot="5400000">
            <a:off x="8718921" y="4216367"/>
            <a:ext cx="981928" cy="41696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DB0CD-D2FF-44AB-9899-D510DE87B1BA}"/>
              </a:ext>
            </a:extLst>
          </p:cNvPr>
          <p:cNvSpPr txBox="1"/>
          <p:nvPr/>
        </p:nvSpPr>
        <p:spPr>
          <a:xfrm>
            <a:off x="243195" y="273015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Onsite socket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0E180-E163-4887-BCDF-06BA4ABEE812}"/>
              </a:ext>
            </a:extLst>
          </p:cNvPr>
          <p:cNvSpPr txBox="1"/>
          <p:nvPr/>
        </p:nvSpPr>
        <p:spPr>
          <a:xfrm>
            <a:off x="2913128" y="1368711"/>
            <a:ext cx="100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RK RCBO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18F11-B94E-4232-A75B-3340FDE8A816}"/>
              </a:ext>
            </a:extLst>
          </p:cNvPr>
          <p:cNvSpPr txBox="1"/>
          <p:nvPr/>
        </p:nvSpPr>
        <p:spPr>
          <a:xfrm>
            <a:off x="7610504" y="6118088"/>
            <a:ext cx="319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Anti-trip-earth-leakage-detector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D0EACC-7E9E-4BD6-8C5F-D8FCFCE4FB56}"/>
              </a:ext>
            </a:extLst>
          </p:cNvPr>
          <p:cNvSpPr txBox="1"/>
          <p:nvPr/>
        </p:nvSpPr>
        <p:spPr>
          <a:xfrm>
            <a:off x="8285395" y="1034353"/>
            <a:ext cx="19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Short circuit limiter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9D6A1-6CE6-48BB-B93F-82064DD4D010}"/>
              </a:ext>
            </a:extLst>
          </p:cNvPr>
          <p:cNvSpPr txBox="1"/>
          <p:nvPr/>
        </p:nvSpPr>
        <p:spPr>
          <a:xfrm>
            <a:off x="2706171" y="5508733"/>
            <a:ext cx="146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Extension bar</a:t>
            </a:r>
          </a:p>
        </p:txBody>
      </p:sp>
    </p:spTree>
    <p:extLst>
      <p:ext uri="{BB962C8B-B14F-4D97-AF65-F5344CB8AC3E}">
        <p14:creationId xmlns:p14="http://schemas.microsoft.com/office/powerpoint/2010/main" val="78307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807" y="2934734"/>
            <a:ext cx="8451542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 before the case study?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8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E0-D27F-4114-8A9B-E62E5E6C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" y="225978"/>
            <a:ext cx="8040757" cy="953466"/>
          </a:xfrm>
        </p:spPr>
        <p:txBody>
          <a:bodyPr>
            <a:normAutofit/>
          </a:bodyPr>
          <a:lstStyle/>
          <a:p>
            <a:r>
              <a:rPr lang="en-SG" sz="3600" dirty="0"/>
              <a:t>Case study: Improper heater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EDDD-A63C-4C04-A40A-3D8A827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384852"/>
            <a:ext cx="7971183" cy="5387009"/>
          </a:xfrm>
        </p:spPr>
        <p:txBody>
          <a:bodyPr>
            <a:normAutofit fontScale="92500" lnSpcReduction="10000"/>
          </a:bodyPr>
          <a:lstStyle/>
          <a:p>
            <a:r>
              <a:rPr lang="en-SG" sz="2100" b="1" dirty="0"/>
              <a:t>What happened?</a:t>
            </a:r>
          </a:p>
          <a:p>
            <a:pPr lvl="1"/>
            <a:r>
              <a:rPr lang="en-SG" sz="1700" dirty="0"/>
              <a:t>In 2016, a 15-year-old boy was electrocuted while using the water heater.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2100" b="1" dirty="0"/>
              <a:t>Failures drawn from coroner inquiry</a:t>
            </a:r>
          </a:p>
          <a:p>
            <a:pPr lvl="1"/>
            <a:r>
              <a:rPr lang="en-SG" sz="1700" dirty="0"/>
              <a:t>Loose Earth and Neutral Wires in 13A plug</a:t>
            </a:r>
          </a:p>
          <a:p>
            <a:pPr lvl="1"/>
            <a:r>
              <a:rPr lang="en-SG" sz="1700" dirty="0"/>
              <a:t>Neutral and Earth cables fused together</a:t>
            </a:r>
          </a:p>
          <a:p>
            <a:pPr lvl="1"/>
            <a:r>
              <a:rPr lang="en-SG" sz="1700" dirty="0"/>
              <a:t>Faulty circuit breaker</a:t>
            </a:r>
          </a:p>
          <a:p>
            <a:pPr lvl="1"/>
            <a:r>
              <a:rPr lang="en-SG" sz="1700" dirty="0"/>
              <a:t>Wired 13A single-pole switch socket instead of 20A line with double-pole switch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i="1" dirty="0"/>
          </a:p>
          <a:p>
            <a:r>
              <a:rPr lang="en-SG" b="1" dirty="0"/>
              <a:t>How did the failures lead to death?</a:t>
            </a:r>
          </a:p>
          <a:p>
            <a:endParaRPr lang="en-SG" sz="1800" dirty="0"/>
          </a:p>
          <a:p>
            <a:endParaRPr lang="en-SG" sz="1800" dirty="0"/>
          </a:p>
          <a:p>
            <a:r>
              <a:rPr lang="en-SG" sz="1800" dirty="0">
                <a:hlinkClick r:id="rId3"/>
              </a:rPr>
              <a:t>https://www.straitstimes.com/singapore/improper-heater-wiring-caused-boys-death-while-showering</a:t>
            </a:r>
            <a:endParaRPr lang="en-SG" sz="1800" dirty="0"/>
          </a:p>
          <a:p>
            <a:r>
              <a:rPr lang="en-SG" sz="1800" dirty="0">
                <a:hlinkClick r:id="rId4"/>
              </a:rPr>
              <a:t>https://www.straitstimes.com/singapore/circuit-breaker-could-be-a-lifesaver</a:t>
            </a:r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1D06-2F95-4FE3-ABEA-1B61D5E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51DB1-3141-477A-8EDD-3B24B0C4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362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>
            <a:off x="1371743" y="2585019"/>
            <a:ext cx="4662427" cy="179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25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74848" y="2612451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41942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80496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62113" y="1568255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214811" y="5611052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 13A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 and Earth cables fused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circuit breaker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Wired 13A single-pole switch socket instead of 20A line double-pole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59E1B8-A9A7-441D-A99D-5870E9D72CD8}"/>
              </a:ext>
            </a:extLst>
          </p:cNvPr>
          <p:cNvSpPr/>
          <p:nvPr/>
        </p:nvSpPr>
        <p:spPr>
          <a:xfrm>
            <a:off x="9062217" y="1893942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946DAB-5F4C-433A-B233-5FE2C21DD8D4}"/>
              </a:ext>
            </a:extLst>
          </p:cNvPr>
          <p:cNvSpPr/>
          <p:nvPr/>
        </p:nvSpPr>
        <p:spPr>
          <a:xfrm>
            <a:off x="9023408" y="1343167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9C2E306-170A-4AFC-ACB5-AC1844F7142C}"/>
              </a:ext>
            </a:extLst>
          </p:cNvPr>
          <p:cNvSpPr/>
          <p:nvPr/>
        </p:nvSpPr>
        <p:spPr>
          <a:xfrm rot="3065409">
            <a:off x="8507039" y="1767220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9DF62E-AFF0-4EFC-B418-5E0B8F5CEF07}"/>
              </a:ext>
            </a:extLst>
          </p:cNvPr>
          <p:cNvSpPr/>
          <p:nvPr/>
        </p:nvSpPr>
        <p:spPr>
          <a:xfrm rot="18639749">
            <a:off x="9792557" y="1754464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AD2184-9726-46B5-BA76-12F2DA7C3E97}"/>
              </a:ext>
            </a:extLst>
          </p:cNvPr>
          <p:cNvSpPr/>
          <p:nvPr/>
        </p:nvSpPr>
        <p:spPr>
          <a:xfrm rot="656420">
            <a:off x="8888344" y="273162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3DA16-A6AE-4406-8C89-0EC47FF4F748}"/>
              </a:ext>
            </a:extLst>
          </p:cNvPr>
          <p:cNvSpPr/>
          <p:nvPr/>
        </p:nvSpPr>
        <p:spPr>
          <a:xfrm rot="20897953">
            <a:off x="9457091" y="2727909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1B7A86E-C616-4C06-85EB-6F72685F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>
            <a:normAutofit fontScale="90000"/>
          </a:bodyPr>
          <a:lstStyle/>
          <a:p>
            <a:r>
              <a:rPr lang="en-SG" dirty="0"/>
              <a:t>Failures drawn from coroner inquiry</a:t>
            </a:r>
          </a:p>
        </p:txBody>
      </p:sp>
    </p:spTree>
    <p:extLst>
      <p:ext uri="{BB962C8B-B14F-4D97-AF65-F5344CB8AC3E}">
        <p14:creationId xmlns:p14="http://schemas.microsoft.com/office/powerpoint/2010/main" val="27314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D055-3D3D-4A27-A8EA-72F59B2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1" y="709305"/>
            <a:ext cx="1114664" cy="1624874"/>
          </a:xfrm>
          <a:prstGeom prst="rect">
            <a:avLst/>
          </a:prstGeom>
        </p:spPr>
      </p:pic>
      <p:cxnSp>
        <p:nvCxnSpPr>
          <p:cNvPr id="51" name="Straight Connector 50"/>
          <p:cNvCxnSpPr>
            <a:cxnSpLocks/>
          </p:cNvCxnSpPr>
          <p:nvPr/>
        </p:nvCxnSpPr>
        <p:spPr>
          <a:xfrm flipV="1">
            <a:off x="1371743" y="2582007"/>
            <a:ext cx="3355191" cy="30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48" idx="3"/>
          </p:cNvCxnSpPr>
          <p:nvPr/>
        </p:nvCxnSpPr>
        <p:spPr>
          <a:xfrm>
            <a:off x="4561337" y="1743470"/>
            <a:ext cx="14728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8" idx="1"/>
          </p:cNvCxnSpPr>
          <p:nvPr/>
        </p:nvCxnSpPr>
        <p:spPr>
          <a:xfrm flipV="1">
            <a:off x="1355053" y="1743471"/>
            <a:ext cx="2577590" cy="11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24" y="23013"/>
            <a:ext cx="8051609" cy="873567"/>
          </a:xfrm>
        </p:spPr>
        <p:txBody>
          <a:bodyPr/>
          <a:lstStyle/>
          <a:p>
            <a:r>
              <a:rPr lang="en-SG" dirty="0"/>
              <a:t>Path of current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26</a:t>
            </a:fld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549272" y="1179270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38375" y="1885258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20918" y="1722443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020918" y="2427055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34607" y="1845935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74848" y="2507927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74848" y="1753829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10414" y="1092187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357624" y="4899045"/>
            <a:ext cx="82366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257261" y="5045955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9594287" y="3568937"/>
            <a:ext cx="1601" cy="1330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26" y="444888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355053" y="3259148"/>
            <a:ext cx="33607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355053" y="294479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32643" y="1602500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82C23A-7006-4BF8-9666-9E674BF1296B}"/>
              </a:ext>
            </a:extLst>
          </p:cNvPr>
          <p:cNvCxnSpPr>
            <a:cxnSpLocks/>
          </p:cNvCxnSpPr>
          <p:nvPr/>
        </p:nvCxnSpPr>
        <p:spPr>
          <a:xfrm flipV="1">
            <a:off x="1365114" y="2582007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A3192C-B14D-4794-B445-0DCD2A860F50}"/>
              </a:ext>
            </a:extLst>
          </p:cNvPr>
          <p:cNvCxnSpPr>
            <a:cxnSpLocks/>
          </p:cNvCxnSpPr>
          <p:nvPr/>
        </p:nvCxnSpPr>
        <p:spPr>
          <a:xfrm>
            <a:off x="5157629" y="2580870"/>
            <a:ext cx="876541" cy="11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13705-024F-4F24-A977-9F90AB36596A}"/>
              </a:ext>
            </a:extLst>
          </p:cNvPr>
          <p:cNvCxnSpPr>
            <a:cxnSpLocks/>
          </p:cNvCxnSpPr>
          <p:nvPr/>
        </p:nvCxnSpPr>
        <p:spPr>
          <a:xfrm flipH="1" flipV="1">
            <a:off x="5313034" y="2603004"/>
            <a:ext cx="9775" cy="656144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99620-D126-4CEF-8C77-EDB9550E0E96}"/>
              </a:ext>
            </a:extLst>
          </p:cNvPr>
          <p:cNvCxnSpPr>
            <a:cxnSpLocks/>
          </p:cNvCxnSpPr>
          <p:nvPr/>
        </p:nvCxnSpPr>
        <p:spPr>
          <a:xfrm>
            <a:off x="4715793" y="2580871"/>
            <a:ext cx="481276" cy="113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27E06-59EA-4C33-8D5B-AD7098BAF53C}"/>
              </a:ext>
            </a:extLst>
          </p:cNvPr>
          <p:cNvCxnSpPr>
            <a:cxnSpLocks/>
          </p:cNvCxnSpPr>
          <p:nvPr/>
        </p:nvCxnSpPr>
        <p:spPr>
          <a:xfrm>
            <a:off x="5197069" y="3259148"/>
            <a:ext cx="35220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41D9A8-9DE6-4CF5-8CB2-CA22C3E83563}"/>
              </a:ext>
            </a:extLst>
          </p:cNvPr>
          <p:cNvCxnSpPr>
            <a:cxnSpLocks/>
          </p:cNvCxnSpPr>
          <p:nvPr/>
        </p:nvCxnSpPr>
        <p:spPr>
          <a:xfrm>
            <a:off x="4726934" y="3259148"/>
            <a:ext cx="442022" cy="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D674-60E0-4DBC-97E9-4CCE00A0C344}"/>
              </a:ext>
            </a:extLst>
          </p:cNvPr>
          <p:cNvSpPr/>
          <p:nvPr/>
        </p:nvSpPr>
        <p:spPr>
          <a:xfrm>
            <a:off x="1310414" y="5685330"/>
            <a:ext cx="73188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Neutral-Earth connection causes human body to be a possible return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700" dirty="0"/>
              <a:t>If RCCB is working, it will have tripped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Loose Earth and Neutral wires intermittently prevent return path of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700" dirty="0"/>
              <a:t>Faulty RCCB did not trip on imbalance between Live and Neutral during shock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E43E2-BF9A-494D-B3F6-38FA9F113867}"/>
              </a:ext>
            </a:extLst>
          </p:cNvPr>
          <p:cNvSpPr/>
          <p:nvPr/>
        </p:nvSpPr>
        <p:spPr>
          <a:xfrm>
            <a:off x="9064349" y="1876220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2D8D40-5311-4988-B4BC-E93992FE7D3A}"/>
              </a:ext>
            </a:extLst>
          </p:cNvPr>
          <p:cNvSpPr/>
          <p:nvPr/>
        </p:nvSpPr>
        <p:spPr>
          <a:xfrm>
            <a:off x="9025540" y="1325445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A660071-3601-4904-9488-4867621D95CF}"/>
              </a:ext>
            </a:extLst>
          </p:cNvPr>
          <p:cNvSpPr/>
          <p:nvPr/>
        </p:nvSpPr>
        <p:spPr>
          <a:xfrm rot="3065409">
            <a:off x="8509171" y="1749498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C9F66-5235-47DD-8D7A-C0DC856D20CF}"/>
              </a:ext>
            </a:extLst>
          </p:cNvPr>
          <p:cNvSpPr/>
          <p:nvPr/>
        </p:nvSpPr>
        <p:spPr>
          <a:xfrm rot="18639749">
            <a:off x="9794689" y="1736742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CDAE84-1589-4436-929E-220D970A89FE}"/>
              </a:ext>
            </a:extLst>
          </p:cNvPr>
          <p:cNvSpPr/>
          <p:nvPr/>
        </p:nvSpPr>
        <p:spPr>
          <a:xfrm rot="656420">
            <a:off x="8890476" y="2713900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3DBCDE-1249-4B88-8BAB-A061C170324B}"/>
              </a:ext>
            </a:extLst>
          </p:cNvPr>
          <p:cNvSpPr/>
          <p:nvPr/>
        </p:nvSpPr>
        <p:spPr>
          <a:xfrm rot="20897953">
            <a:off x="9459223" y="2710187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ight Arrow 39">
            <a:extLst>
              <a:ext uri="{FF2B5EF4-FFF2-40B4-BE49-F238E27FC236}">
                <a16:creationId xmlns:a16="http://schemas.microsoft.com/office/drawing/2014/main" id="{9CF6EF71-9BB9-4FDA-A076-5BCB59795395}"/>
              </a:ext>
            </a:extLst>
          </p:cNvPr>
          <p:cNvSpPr/>
          <p:nvPr/>
        </p:nvSpPr>
        <p:spPr>
          <a:xfrm>
            <a:off x="1344880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ight Arrow 39">
            <a:extLst>
              <a:ext uri="{FF2B5EF4-FFF2-40B4-BE49-F238E27FC236}">
                <a16:creationId xmlns:a16="http://schemas.microsoft.com/office/drawing/2014/main" id="{D1034541-9D36-4D41-BE81-C5DD8B4BA50C}"/>
              </a:ext>
            </a:extLst>
          </p:cNvPr>
          <p:cNvSpPr/>
          <p:nvPr/>
        </p:nvSpPr>
        <p:spPr>
          <a:xfrm>
            <a:off x="4796497" y="139892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ight Arrow 39">
            <a:extLst>
              <a:ext uri="{FF2B5EF4-FFF2-40B4-BE49-F238E27FC236}">
                <a16:creationId xmlns:a16="http://schemas.microsoft.com/office/drawing/2014/main" id="{79409130-47D6-46D4-95B8-0EA50403F7BE}"/>
              </a:ext>
            </a:extLst>
          </p:cNvPr>
          <p:cNvSpPr/>
          <p:nvPr/>
        </p:nvSpPr>
        <p:spPr>
          <a:xfrm rot="5400000">
            <a:off x="6050196" y="2021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ight Arrow 39">
            <a:extLst>
              <a:ext uri="{FF2B5EF4-FFF2-40B4-BE49-F238E27FC236}">
                <a16:creationId xmlns:a16="http://schemas.microsoft.com/office/drawing/2014/main" id="{5A4987E6-8A5C-415C-B5D2-4FF270BB4F34}"/>
              </a:ext>
            </a:extLst>
          </p:cNvPr>
          <p:cNvSpPr/>
          <p:nvPr/>
        </p:nvSpPr>
        <p:spPr>
          <a:xfrm rot="10800000">
            <a:off x="5277540" y="2234348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ight Arrow 39">
            <a:extLst>
              <a:ext uri="{FF2B5EF4-FFF2-40B4-BE49-F238E27FC236}">
                <a16:creationId xmlns:a16="http://schemas.microsoft.com/office/drawing/2014/main" id="{612780A4-226E-49AF-ABAB-604B731D8999}"/>
              </a:ext>
            </a:extLst>
          </p:cNvPr>
          <p:cNvSpPr/>
          <p:nvPr/>
        </p:nvSpPr>
        <p:spPr>
          <a:xfrm rot="5400000">
            <a:off x="4855761" y="2806968"/>
            <a:ext cx="522903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Right Arrow 39">
            <a:extLst>
              <a:ext uri="{FF2B5EF4-FFF2-40B4-BE49-F238E27FC236}">
                <a16:creationId xmlns:a16="http://schemas.microsoft.com/office/drawing/2014/main" id="{912E9293-AD7D-44CC-9062-6A8DAD106D52}"/>
              </a:ext>
            </a:extLst>
          </p:cNvPr>
          <p:cNvSpPr/>
          <p:nvPr/>
        </p:nvSpPr>
        <p:spPr>
          <a:xfrm rot="5400000">
            <a:off x="5540696" y="344923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ight Arrow 39">
            <a:extLst>
              <a:ext uri="{FF2B5EF4-FFF2-40B4-BE49-F238E27FC236}">
                <a16:creationId xmlns:a16="http://schemas.microsoft.com/office/drawing/2014/main" id="{59A9DD3C-590E-417B-97F1-C400F048F263}"/>
              </a:ext>
            </a:extLst>
          </p:cNvPr>
          <p:cNvSpPr/>
          <p:nvPr/>
        </p:nvSpPr>
        <p:spPr>
          <a:xfrm>
            <a:off x="6701450" y="371239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ight Arrow 39">
            <a:extLst>
              <a:ext uri="{FF2B5EF4-FFF2-40B4-BE49-F238E27FC236}">
                <a16:creationId xmlns:a16="http://schemas.microsoft.com/office/drawing/2014/main" id="{86384D76-BF21-4F96-A71F-90011E2ABB9E}"/>
              </a:ext>
            </a:extLst>
          </p:cNvPr>
          <p:cNvSpPr/>
          <p:nvPr/>
        </p:nvSpPr>
        <p:spPr>
          <a:xfrm rot="16200000">
            <a:off x="7710148" y="23940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ight Arrow 39">
            <a:extLst>
              <a:ext uri="{FF2B5EF4-FFF2-40B4-BE49-F238E27FC236}">
                <a16:creationId xmlns:a16="http://schemas.microsoft.com/office/drawing/2014/main" id="{D2BEFE3D-A73F-4DF8-82D8-9DBC6CAB47A5}"/>
              </a:ext>
            </a:extLst>
          </p:cNvPr>
          <p:cNvSpPr/>
          <p:nvPr/>
        </p:nvSpPr>
        <p:spPr>
          <a:xfrm rot="5400000">
            <a:off x="9547128" y="41178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ight Arrow 39">
            <a:extLst>
              <a:ext uri="{FF2B5EF4-FFF2-40B4-BE49-F238E27FC236}">
                <a16:creationId xmlns:a16="http://schemas.microsoft.com/office/drawing/2014/main" id="{287E3756-9EE0-4F60-B74C-E41760584347}"/>
              </a:ext>
            </a:extLst>
          </p:cNvPr>
          <p:cNvSpPr/>
          <p:nvPr/>
        </p:nvSpPr>
        <p:spPr>
          <a:xfrm rot="10800000">
            <a:off x="8025336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Right Arrow 39">
            <a:extLst>
              <a:ext uri="{FF2B5EF4-FFF2-40B4-BE49-F238E27FC236}">
                <a16:creationId xmlns:a16="http://schemas.microsoft.com/office/drawing/2014/main" id="{BC3ED444-0413-4A5E-AA67-78F62F189E3A}"/>
              </a:ext>
            </a:extLst>
          </p:cNvPr>
          <p:cNvSpPr/>
          <p:nvPr/>
        </p:nvSpPr>
        <p:spPr>
          <a:xfrm rot="10800000">
            <a:off x="3720678" y="4533584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0651F-3C19-4B2D-9FEB-DD75B20F267A}"/>
              </a:ext>
            </a:extLst>
          </p:cNvPr>
          <p:cNvSpPr/>
          <p:nvPr/>
        </p:nvSpPr>
        <p:spPr>
          <a:xfrm>
            <a:off x="1880496" y="1545231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AD96185-237A-4779-ADA9-7FC4C1734F9F}"/>
              </a:ext>
            </a:extLst>
          </p:cNvPr>
          <p:cNvSpPr/>
          <p:nvPr/>
        </p:nvSpPr>
        <p:spPr>
          <a:xfrm>
            <a:off x="2962113" y="1568255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DD3C29-E2AF-43CA-93E1-0E8081E31586}"/>
              </a:ext>
            </a:extLst>
          </p:cNvPr>
          <p:cNvSpPr txBox="1"/>
          <p:nvPr/>
        </p:nvSpPr>
        <p:spPr>
          <a:xfrm>
            <a:off x="1374848" y="2612451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</p:spTree>
    <p:extLst>
      <p:ext uri="{BB962C8B-B14F-4D97-AF65-F5344CB8AC3E}">
        <p14:creationId xmlns:p14="http://schemas.microsoft.com/office/powerpoint/2010/main" val="23948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90" grpId="0" animBg="1"/>
      <p:bldP spid="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5A2A-9B2D-45AB-839F-D8C01AC1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392"/>
            <a:ext cx="10515600" cy="1035051"/>
          </a:xfrm>
        </p:spPr>
        <p:txBody>
          <a:bodyPr/>
          <a:lstStyle/>
          <a:p>
            <a:r>
              <a:rPr lang="en-SG" dirty="0"/>
              <a:t>What should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B373-203A-4C19-AFAF-09E61A30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40" y="1248355"/>
            <a:ext cx="11920120" cy="5390432"/>
          </a:xfrm>
        </p:spPr>
        <p:txBody>
          <a:bodyPr>
            <a:noAutofit/>
          </a:bodyPr>
          <a:lstStyle/>
          <a:p>
            <a:r>
              <a:rPr lang="en-SG" sz="1800" dirty="0"/>
              <a:t>Test RCCB monthly</a:t>
            </a:r>
          </a:p>
          <a:p>
            <a:r>
              <a:rPr lang="en-SG" sz="1800" dirty="0"/>
              <a:t>Check if heater needs more than 13A-rated lines</a:t>
            </a:r>
          </a:p>
          <a:p>
            <a:pPr lvl="1"/>
            <a:r>
              <a:rPr lang="en-SG" sz="1800" dirty="0"/>
              <a:t>Make sure wires can carry required current</a:t>
            </a:r>
          </a:p>
          <a:p>
            <a:pPr lvl="1"/>
            <a:r>
              <a:rPr lang="en-SG" sz="1800" dirty="0"/>
              <a:t>Circuit breaker value must match</a:t>
            </a:r>
          </a:p>
          <a:p>
            <a:r>
              <a:rPr lang="en-SG" sz="1800" i="1" dirty="0"/>
              <a:t>“Electrical work, whether at home or the office, should be carried out or supervised by a Licensed Electrical Worker (LEW). </a:t>
            </a:r>
          </a:p>
          <a:p>
            <a:pPr lvl="1"/>
            <a:r>
              <a:rPr lang="en-SG" sz="1600" dirty="0">
                <a:hlinkClick r:id="rId2"/>
              </a:rPr>
              <a:t>https://www.ema.gov.sg/Hiring_Licensed_Electrical_Workers.aspx</a:t>
            </a:r>
            <a:endParaRPr lang="en-SG" sz="1600" dirty="0"/>
          </a:p>
          <a:p>
            <a:r>
              <a:rPr lang="en-SG" sz="1800" dirty="0"/>
              <a:t>Electricity Act: Part 82.—(1)  Subject to subsection (2), no person shall —</a:t>
            </a:r>
          </a:p>
          <a:p>
            <a:pPr lvl="1"/>
            <a:r>
              <a:rPr lang="en-SG" sz="1800" dirty="0"/>
              <a:t>(a) carry out or caused to be carried out any electrical work, unless he holds a valid electrical worker licence;</a:t>
            </a:r>
          </a:p>
          <a:p>
            <a:pPr lvl="1"/>
            <a:r>
              <a:rPr lang="en-SG" sz="1800" dirty="0"/>
              <a:t>(b) advertise or otherwise holds himself out as an electrical worker, or as a licensed electrical worker, or as a person competent or qualified by any written law to perform or carry out electrical work, unless he holds a valid electrical worker licence; or</a:t>
            </a:r>
          </a:p>
          <a:p>
            <a:pPr lvl="1"/>
            <a:r>
              <a:rPr lang="en-SG" sz="1800" dirty="0"/>
              <a:t>(c) </a:t>
            </a:r>
            <a:r>
              <a:rPr lang="en-SG" sz="1800" b="1" dirty="0"/>
              <a:t>engage knowingly any person who is not a licensed electrical worker to carry out any electrical work.</a:t>
            </a:r>
          </a:p>
          <a:p>
            <a:pPr lvl="1"/>
            <a:r>
              <a:rPr lang="en-SG" sz="1600" dirty="0">
                <a:hlinkClick r:id="rId3"/>
              </a:rPr>
              <a:t>https://sso.agc.gov.sg/Act/EA2001?TransactionDate=20021129235959#pr82-</a:t>
            </a:r>
            <a:endParaRPr lang="en-SG" sz="1600" i="1" dirty="0"/>
          </a:p>
          <a:p>
            <a:r>
              <a:rPr lang="en-SG" sz="1800" i="1" dirty="0"/>
              <a:t>“Your flat’s electrical wiring has a limited lifespan. The estimated average lifespan of a PVC electrical cable is approximately 25 years. You are advised to replace the electrical wiring in your flat when its lifespan is over or when its condition has deteriorated.”</a:t>
            </a:r>
          </a:p>
          <a:p>
            <a:pPr lvl="1"/>
            <a:r>
              <a:rPr lang="en-SG" sz="1600" dirty="0">
                <a:hlinkClick r:id="rId4"/>
              </a:rPr>
              <a:t>https://www.hdb.gov.sg/cs/infoweb/residential/living-in-an-hdb-flat/home-maintenance/electrical-accessories-and-wiring</a:t>
            </a:r>
            <a:endParaRPr lang="en-SG" sz="1600" i="1" dirty="0"/>
          </a:p>
          <a:p>
            <a:endParaRPr lang="en-SG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10C7-93C5-480D-BD34-690A8C9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0512-9C05-42C7-8948-CC08E4F41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9" t="33343" r="4959" b="30320"/>
          <a:stretch/>
        </p:blipFill>
        <p:spPr>
          <a:xfrm>
            <a:off x="8610600" y="219213"/>
            <a:ext cx="3445460" cy="21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7830" y="3074688"/>
            <a:ext cx="2816339" cy="708624"/>
          </a:xfrm>
        </p:spPr>
        <p:txBody>
          <a:bodyPr>
            <a:noAutofit/>
          </a:bodyPr>
          <a:lstStyle/>
          <a:p>
            <a:pPr algn="l"/>
            <a:r>
              <a:rPr lang="en-SG" sz="4400" dirty="0"/>
              <a:t>Questions?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B649F-BA72-4D5B-9DE7-B85048FCABD7}" type="slidenum">
              <a:rPr lang="en-SG" smtClean="0"/>
              <a:t>28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C92A-01FB-4228-A904-67BA8A1AC779}"/>
              </a:ext>
            </a:extLst>
          </p:cNvPr>
          <p:cNvSpPr txBox="1"/>
          <p:nvPr/>
        </p:nvSpPr>
        <p:spPr>
          <a:xfrm>
            <a:off x="5396357" y="5609118"/>
            <a:ext cx="6795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/>
              <a:t>By: Yeo Kheng Meng (</a:t>
            </a:r>
            <a:r>
              <a:rPr lang="en-SG" sz="1600" dirty="0">
                <a:hlinkClick r:id="rId2"/>
              </a:rPr>
              <a:t>yeokm1@gmail.com</a:t>
            </a:r>
            <a:r>
              <a:rPr lang="en-SG" sz="1600" dirty="0"/>
              <a:t>)</a:t>
            </a:r>
          </a:p>
          <a:p>
            <a:pPr algn="r"/>
            <a:r>
              <a:rPr lang="en-SG" sz="1200" dirty="0">
                <a:hlinkClick r:id="rId3"/>
              </a:rPr>
              <a:t>https://github.com/yeokm1/repair-kopitiam-training-and-equipment</a:t>
            </a:r>
            <a:endParaRPr lang="en-SG" sz="1200" dirty="0"/>
          </a:p>
          <a:p>
            <a:pPr algn="r"/>
            <a:r>
              <a:rPr lang="en-SG" sz="1200" dirty="0">
                <a:hlinkClick r:id="rId4"/>
              </a:rPr>
              <a:t>http://yeokhengmeng.com/2016/05/repair-kopitiam-speciality-electrical-tools/</a:t>
            </a:r>
            <a:endParaRPr lang="en-SG" sz="1200" dirty="0"/>
          </a:p>
          <a:p>
            <a:pPr algn="r"/>
            <a:r>
              <a:rPr lang="en-SG" sz="1200" dirty="0">
                <a:hlinkClick r:id="rId5"/>
              </a:rPr>
              <a:t>http://yeokhengmeng.com/2017/07/repair-kopitiam-specialty-electrical-tools-part-2-short-circuit-limiter/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923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</a:t>
            </a:r>
          </a:p>
          <a:p>
            <a:r>
              <a:rPr lang="en-SG" dirty="0"/>
              <a:t>Bypass Relay</a:t>
            </a:r>
          </a:p>
          <a:p>
            <a:r>
              <a:rPr lang="en-SG" dirty="0"/>
              <a:t>10-ohm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16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3" y="1857411"/>
            <a:ext cx="3502990" cy="38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9" y="15878"/>
            <a:ext cx="8664095" cy="1015806"/>
          </a:xfrm>
        </p:spPr>
        <p:txBody>
          <a:bodyPr/>
          <a:lstStyle/>
          <a:p>
            <a:r>
              <a:rPr lang="en-SG" dirty="0"/>
              <a:t>Inside the 3-pin mains plug (BS1363)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8D2E-128E-4BB7-AEDC-917EE0E41F69}" type="slidenum">
              <a:rPr lang="en-SG" smtClean="0"/>
              <a:t>3</a:t>
            </a:fld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541347" y="890588"/>
            <a:ext cx="7097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Earth</a:t>
            </a:r>
          </a:p>
          <a:p>
            <a:r>
              <a:rPr lang="en-SG" dirty="0">
                <a:solidFill>
                  <a:srgbClr val="FFC000"/>
                </a:solidFill>
              </a:rPr>
              <a:t>Yellow</a:t>
            </a:r>
            <a:r>
              <a:rPr lang="en-SG" dirty="0"/>
              <a:t> and </a:t>
            </a:r>
            <a:r>
              <a:rPr lang="en-SG" dirty="0">
                <a:solidFill>
                  <a:schemeClr val="accent6"/>
                </a:solidFill>
              </a:rPr>
              <a:t>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Connects to appliance’s external case, protects user from electric shock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838466" y="1960435"/>
            <a:ext cx="2888158" cy="43915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0191" y="5363955"/>
            <a:ext cx="613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Neutral</a:t>
            </a:r>
          </a:p>
          <a:p>
            <a:r>
              <a:rPr lang="en-SG" dirty="0">
                <a:solidFill>
                  <a:srgbClr val="0070C0"/>
                </a:solidFill>
              </a:rPr>
              <a:t>Blue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Completes the circuit to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Tied to ground at power distribution box to ensure stable 0V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325105" y="3944319"/>
            <a:ext cx="3657392" cy="14196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436936" y="3591828"/>
            <a:ext cx="3102271" cy="1768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14025" y="5069618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Live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Brown</a:t>
            </a:r>
            <a:endParaRPr lang="en-SG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Source of power</a:t>
            </a:r>
          </a:p>
          <a:p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4330" y="1842771"/>
            <a:ext cx="247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/>
              <a:t>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Blows on overcurrent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Usually 13A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7258346" y="2304436"/>
            <a:ext cx="2065984" cy="19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3B16-0519-4B9E-B49F-BB73E06A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MCB Relay Closed</a:t>
            </a:r>
          </a:p>
          <a:p>
            <a:r>
              <a:rPr lang="en-SG" dirty="0"/>
              <a:t>Bypass Relay Open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93004F-DB39-44AD-A759-231996762ADE}"/>
              </a:ext>
            </a:extLst>
          </p:cNvPr>
          <p:cNvSpPr/>
          <p:nvPr/>
        </p:nvSpPr>
        <p:spPr>
          <a:xfrm>
            <a:off x="6246421" y="2187799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74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Appliance connected and 1 second of no short circuit</a:t>
            </a:r>
          </a:p>
          <a:p>
            <a:r>
              <a:rPr lang="en-SG" dirty="0"/>
              <a:t>Bypass Relay closes -&gt; Full current</a:t>
            </a:r>
          </a:p>
          <a:p>
            <a:r>
              <a:rPr lang="en-SG" dirty="0"/>
              <a:t>If appliance turns off, go back to State 0</a:t>
            </a:r>
          </a:p>
          <a:p>
            <a:endParaRPr lang="en-SG" dirty="0"/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A0B5C-590B-41C8-87A3-B04AB9BF67B4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1607-5789-496C-AB9C-0EC31D7986B7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00CAA-F4EF-49AA-BE08-76C95E7D4877}"/>
              </a:ext>
            </a:extLst>
          </p:cNvPr>
          <p:cNvSpPr/>
          <p:nvPr/>
        </p:nvSpPr>
        <p:spPr>
          <a:xfrm>
            <a:off x="6291944" y="2867725"/>
            <a:ext cx="855023" cy="427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7FF229-6C77-4C63-BD27-4365646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2a</a:t>
            </a:r>
          </a:p>
        </p:txBody>
      </p:sp>
    </p:spTree>
    <p:extLst>
      <p:ext uri="{BB962C8B-B14F-4D97-AF65-F5344CB8AC3E}">
        <p14:creationId xmlns:p14="http://schemas.microsoft.com/office/powerpoint/2010/main" val="41269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318-52B7-4D63-BF04-E13DA0E5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92" y="4837400"/>
            <a:ext cx="10515600" cy="1884075"/>
          </a:xfrm>
        </p:spPr>
        <p:txBody>
          <a:bodyPr>
            <a:normAutofit/>
          </a:bodyPr>
          <a:lstStyle/>
          <a:p>
            <a:r>
              <a:rPr lang="en-SG" dirty="0"/>
              <a:t>If short circuit happens, MCB relay opens</a:t>
            </a:r>
          </a:p>
          <a:p>
            <a:r>
              <a:rPr lang="en-SG" dirty="0"/>
              <a:t>MCB relay closes only if user resets the system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6317F-BCB9-4C14-A763-3404A7C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8F10-535B-406C-8174-0BBAA3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090A13-6830-46E8-B22A-1B5710E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92" y="0"/>
            <a:ext cx="10515600" cy="1325563"/>
          </a:xfrm>
        </p:spPr>
        <p:txBody>
          <a:bodyPr/>
          <a:lstStyle/>
          <a:p>
            <a:r>
              <a:rPr lang="en-SG" dirty="0"/>
              <a:t>Behaviour State 2b</a:t>
            </a:r>
          </a:p>
        </p:txBody>
      </p:sp>
    </p:spTree>
    <p:extLst>
      <p:ext uri="{BB962C8B-B14F-4D97-AF65-F5344CB8AC3E}">
        <p14:creationId xmlns:p14="http://schemas.microsoft.com/office/powerpoint/2010/main" val="271965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B85A-33F6-4116-8339-18882045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2236"/>
            <a:ext cx="10515600" cy="784717"/>
          </a:xfrm>
        </p:spPr>
        <p:txBody>
          <a:bodyPr/>
          <a:lstStyle/>
          <a:p>
            <a:r>
              <a:rPr lang="en-SG" dirty="0"/>
              <a:t>System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0DC3-E3FB-4E41-AE22-241CAEDB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5129784"/>
            <a:ext cx="10878312" cy="1591690"/>
          </a:xfrm>
        </p:spPr>
        <p:txBody>
          <a:bodyPr>
            <a:normAutofit/>
          </a:bodyPr>
          <a:lstStyle/>
          <a:p>
            <a:r>
              <a:rPr lang="en-SG" dirty="0"/>
              <a:t>Short Circuit after Resistor has been bypassed</a:t>
            </a:r>
          </a:p>
          <a:p>
            <a:r>
              <a:rPr lang="en-SG" dirty="0"/>
              <a:t>Multiple downstream appliances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D86DE-3114-4133-B4BF-6E48F9E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AC9-BB2D-45A9-872E-7927A43B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91" y="1149842"/>
            <a:ext cx="9982802" cy="321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73E4D-097B-4D9E-B768-8B292366F31F}"/>
              </a:ext>
            </a:extLst>
          </p:cNvPr>
          <p:cNvSpPr/>
          <p:nvPr/>
        </p:nvSpPr>
        <p:spPr>
          <a:xfrm>
            <a:off x="3895107" y="2584253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F86E-0C9D-496F-A7C2-5FF4CF132048}"/>
              </a:ext>
            </a:extLst>
          </p:cNvPr>
          <p:cNvSpPr/>
          <p:nvPr/>
        </p:nvSpPr>
        <p:spPr>
          <a:xfrm>
            <a:off x="6339445" y="3413547"/>
            <a:ext cx="807522" cy="2137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70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AF2F-978E-419B-8E69-4C251232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280290"/>
            <a:ext cx="10515600" cy="1018424"/>
          </a:xfrm>
        </p:spPr>
        <p:txBody>
          <a:bodyPr/>
          <a:lstStyle/>
          <a:p>
            <a:r>
              <a:rPr lang="en-SG" dirty="0"/>
              <a:t>Resistor Overheat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75EA-E721-4779-B983-75390A02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1115"/>
            <a:ext cx="10515600" cy="186036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70°C buzzer/blink warning</a:t>
            </a:r>
          </a:p>
          <a:p>
            <a:r>
              <a:rPr lang="en-SG" dirty="0"/>
              <a:t>85°C function ceased till temperature &lt; 70°C </a:t>
            </a:r>
          </a:p>
          <a:p>
            <a:r>
              <a:rPr lang="en-SG" dirty="0"/>
              <a:t>Video URL: </a:t>
            </a:r>
            <a:r>
              <a:rPr lang="en-SG" dirty="0">
                <a:hlinkClick r:id="rId2"/>
              </a:rPr>
              <a:t>https://www.youtube.com/watch?v=O4qB3WehqlA</a:t>
            </a:r>
            <a:endParaRPr lang="en-SG" dirty="0"/>
          </a:p>
          <a:p>
            <a:r>
              <a:rPr lang="en-SG" dirty="0"/>
              <a:t>Should not happen under normal cases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8A23-7F36-4E02-87A8-8932A0C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B1AD-8237-49D4-9174-57A4555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" y="1455044"/>
            <a:ext cx="5239281" cy="30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57D1CB-2674-5A41-A742-B30BB6CE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6" y="948325"/>
            <a:ext cx="7685539" cy="5764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5627F-7C8F-084F-B7C3-D350E1E7763F}"/>
              </a:ext>
            </a:extLst>
          </p:cNvPr>
          <p:cNvSpPr txBox="1"/>
          <p:nvPr/>
        </p:nvSpPr>
        <p:spPr>
          <a:xfrm>
            <a:off x="8957600" y="341923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Mac Power Adapter</a:t>
            </a:r>
          </a:p>
          <a:p>
            <a:r>
              <a:rPr lang="en-US" sz="1600"/>
              <a:t>Earth </a:t>
            </a:r>
            <a:r>
              <a:rPr lang="en-US" sz="1600" dirty="0"/>
              <a:t>pin is the circular knob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29FD4FA-9B05-BD46-8046-DF507C25A54B}"/>
              </a:ext>
            </a:extLst>
          </p:cNvPr>
          <p:cNvSpPr/>
          <p:nvPr/>
        </p:nvSpPr>
        <p:spPr>
          <a:xfrm rot="10181253">
            <a:off x="4577305" y="829986"/>
            <a:ext cx="4123090" cy="67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E5C9229-F4DE-8F48-B31D-6E28F36BF9CD}"/>
              </a:ext>
            </a:extLst>
          </p:cNvPr>
          <p:cNvSpPr/>
          <p:nvPr/>
        </p:nvSpPr>
        <p:spPr>
          <a:xfrm rot="11031908">
            <a:off x="4667429" y="2871163"/>
            <a:ext cx="4858996" cy="67540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CD17E-0200-BC40-B4F2-9978E5DF7A96}"/>
              </a:ext>
            </a:extLst>
          </p:cNvPr>
          <p:cNvSpPr txBox="1"/>
          <p:nvPr/>
        </p:nvSpPr>
        <p:spPr>
          <a:xfrm>
            <a:off x="7951656" y="3587931"/>
            <a:ext cx="424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50"/>
                </a:solidFill>
              </a:rPr>
              <a:t>Power Adapter Extension cable with Plug Head</a:t>
            </a:r>
          </a:p>
          <a:p>
            <a:r>
              <a:rPr lang="en-US" sz="1600" dirty="0"/>
              <a:t>Silver Earth Connection is available to mate with the circular knob of power brick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2E5E59-FE4E-FE46-8631-4FEA35EA2B95}"/>
              </a:ext>
            </a:extLst>
          </p:cNvPr>
          <p:cNvSpPr txBox="1">
            <a:spLocks/>
          </p:cNvSpPr>
          <p:nvPr/>
        </p:nvSpPr>
        <p:spPr>
          <a:xfrm>
            <a:off x="266116" y="204996"/>
            <a:ext cx="8295246" cy="552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some </a:t>
            </a:r>
            <a:r>
              <a:rPr lang="en-US" dirty="0" err="1"/>
              <a:t>Macbooks</a:t>
            </a:r>
            <a:r>
              <a:rPr lang="en-US" dirty="0"/>
              <a:t> have static feeling?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3DC97AD-B847-6948-9284-C996ADE75AEC}"/>
              </a:ext>
            </a:extLst>
          </p:cNvPr>
          <p:cNvSpPr/>
          <p:nvPr/>
        </p:nvSpPr>
        <p:spPr>
          <a:xfrm rot="11031908">
            <a:off x="4530162" y="4569695"/>
            <a:ext cx="4858996" cy="6754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6D266-0C00-2445-A1BD-577695F5E357}"/>
              </a:ext>
            </a:extLst>
          </p:cNvPr>
          <p:cNvSpPr txBox="1"/>
          <p:nvPr/>
        </p:nvSpPr>
        <p:spPr>
          <a:xfrm>
            <a:off x="7951655" y="5286463"/>
            <a:ext cx="38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FF0000"/>
                </a:solidFill>
              </a:rPr>
              <a:t>Power Adapter Plug Head</a:t>
            </a:r>
          </a:p>
          <a:p>
            <a:r>
              <a:rPr lang="en-US" sz="1600" dirty="0"/>
              <a:t>No Earth Connection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306929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>
            <a:stCxn id="13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Earth connections: Normal operation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58" name="Straight Connector 57"/>
          <p:cNvCxnSpPr>
            <a:cxnSpLocks/>
            <a:stCxn id="59" idx="0"/>
          </p:cNvCxnSpPr>
          <p:nvPr/>
        </p:nvCxnSpPr>
        <p:spPr>
          <a:xfrm flipV="1">
            <a:off x="1958581" y="3666255"/>
            <a:ext cx="3105" cy="24429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5" grpId="0" animBg="1"/>
      <p:bldP spid="45" grpId="0" animBg="1"/>
      <p:bldP spid="48" grpId="0"/>
      <p:bldP spid="50" grpId="0"/>
      <p:bldP spid="51" grpId="0" animBg="1"/>
      <p:bldP spid="57" grpId="0"/>
      <p:bldP spid="59" grpId="0" animBg="1"/>
      <p:bldP spid="6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6" idx="3"/>
          </p:cNvCxnSpPr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Live wire touches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 rot="10800000">
            <a:off x="5703059" y="226087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4263198" y="398789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5228846" y="3521013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891" y="4322400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52370" y="398789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25603" y="2244345"/>
            <a:ext cx="6301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ight Arrow 37"/>
          <p:cNvSpPr/>
          <p:nvPr/>
        </p:nvSpPr>
        <p:spPr>
          <a:xfrm rot="16200000">
            <a:off x="6541629" y="2423061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49DA7-8CC1-4D22-894F-2A70256757A0}"/>
              </a:ext>
            </a:extLst>
          </p:cNvPr>
          <p:cNvCxnSpPr>
            <a:cxnSpLocks/>
          </p:cNvCxnSpPr>
          <p:nvPr/>
        </p:nvCxnSpPr>
        <p:spPr>
          <a:xfrm flipV="1">
            <a:off x="1958581" y="3666255"/>
            <a:ext cx="3105" cy="24429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80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1958581" y="3648271"/>
            <a:ext cx="4673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48176" y="2795292"/>
            <a:ext cx="1459581" cy="6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571" y="253485"/>
            <a:ext cx="8804582" cy="873567"/>
          </a:xfrm>
        </p:spPr>
        <p:txBody>
          <a:bodyPr/>
          <a:lstStyle/>
          <a:p>
            <a:r>
              <a:rPr lang="en-SG" dirty="0"/>
              <a:t>What if there is no Earth wire?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6</a:t>
            </a:fld>
            <a:endParaRPr lang="en-US"/>
          </a:p>
        </p:txBody>
      </p:sp>
      <p:cxnSp>
        <p:nvCxnSpPr>
          <p:cNvPr id="15" name="Straight Connector 14"/>
          <p:cNvCxnSpPr>
            <a:stCxn id="49" idx="0"/>
          </p:cNvCxnSpPr>
          <p:nvPr/>
        </p:nvCxnSpPr>
        <p:spPr>
          <a:xfrm flipH="1">
            <a:off x="6607757" y="2164724"/>
            <a:ext cx="1" cy="6463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09626" y="1935121"/>
            <a:ext cx="414635" cy="738963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8470817" y="1384346"/>
            <a:ext cx="492250" cy="482132"/>
          </a:xfrm>
          <a:prstGeom prst="ellipse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3065409">
            <a:off x="7954448" y="1808399"/>
            <a:ext cx="205204" cy="60148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639749">
            <a:off x="9239966" y="1795643"/>
            <a:ext cx="254752" cy="645378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656420">
            <a:off x="8335753" y="2772801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20897953">
            <a:off x="8904500" y="2769088"/>
            <a:ext cx="270128" cy="837009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ight Arrow 2"/>
          <p:cNvSpPr/>
          <p:nvPr/>
        </p:nvSpPr>
        <p:spPr>
          <a:xfrm>
            <a:off x="6982869" y="221297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 rot="10800000">
            <a:off x="7340792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27"/>
          <p:cNvSpPr/>
          <p:nvPr/>
        </p:nvSpPr>
        <p:spPr>
          <a:xfrm rot="5400000">
            <a:off x="9039401" y="461233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5288321" y="2164725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2371" y="332590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25213" y="2948510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>
            <a:off x="6607756" y="2785695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07756" y="3490307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21445" y="2909187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1686" y="3571179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941892" y="5884500"/>
            <a:ext cx="8253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1844099" y="6109207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039564" y="3606898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 rot="10800000">
            <a:off x="4153981" y="5530732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1856622" y="2470628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941891" y="2785694"/>
            <a:ext cx="2577590" cy="156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19481" y="2654322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961686" y="2817081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5273" y="551213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288986" y="2425220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5663539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ight Arrow 41"/>
          <p:cNvSpPr/>
          <p:nvPr/>
        </p:nvSpPr>
        <p:spPr>
          <a:xfrm rot="16200000">
            <a:off x="6551268" y="2440177"/>
            <a:ext cx="526312" cy="2846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0B53D-63FF-4A37-BB58-0B2ADA23AF2A}"/>
              </a:ext>
            </a:extLst>
          </p:cNvPr>
          <p:cNvCxnSpPr>
            <a:cxnSpLocks/>
          </p:cNvCxnSpPr>
          <p:nvPr/>
        </p:nvCxnSpPr>
        <p:spPr>
          <a:xfrm flipV="1">
            <a:off x="1958581" y="3666255"/>
            <a:ext cx="0" cy="2442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3" grpId="0" animBg="1"/>
      <p:bldP spid="27" grpId="0" animBg="1"/>
      <p:bldP spid="28" grpId="0" animBg="1"/>
      <p:bldP spid="71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44E1-6F44-B940-A40C-323D1F91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831" y="2766218"/>
            <a:ext cx="8428348" cy="1325563"/>
          </a:xfrm>
        </p:spPr>
        <p:txBody>
          <a:bodyPr/>
          <a:lstStyle/>
          <a:p>
            <a:r>
              <a:rPr lang="en-US" dirty="0"/>
              <a:t>But this does not happen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D96BC-CBED-8745-9528-6FB3EA08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4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69" y="7682"/>
            <a:ext cx="7886700" cy="597121"/>
          </a:xfrm>
        </p:spPr>
        <p:txBody>
          <a:bodyPr>
            <a:normAutofit fontScale="90000"/>
          </a:bodyPr>
          <a:lstStyle/>
          <a:p>
            <a:r>
              <a:rPr lang="en-SG" dirty="0"/>
              <a:t>MCB + RCCB Circuit Breakers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25" y="949389"/>
            <a:ext cx="5876475" cy="43892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0106" y="2578004"/>
            <a:ext cx="2504267" cy="1459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MCB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48868" y="2591759"/>
            <a:ext cx="772412" cy="144573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RCCB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(|live| - |neutral|)&gt; 30mA threshold</a:t>
            </a:r>
          </a:p>
        </p:txBody>
      </p:sp>
    </p:spTree>
    <p:extLst>
      <p:ext uri="{BB962C8B-B14F-4D97-AF65-F5344CB8AC3E}">
        <p14:creationId xmlns:p14="http://schemas.microsoft.com/office/powerpoint/2010/main" val="733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9" y="73765"/>
            <a:ext cx="8804582" cy="873567"/>
          </a:xfrm>
        </p:spPr>
        <p:txBody>
          <a:bodyPr/>
          <a:lstStyle/>
          <a:p>
            <a:r>
              <a:rPr lang="en-SG" dirty="0"/>
              <a:t>Circuit breaker arrangement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F4619-F19A-E048-BC08-46ED4E2D9E67}" type="slidenum">
              <a:rPr lang="en-US" smtClean="0"/>
              <a:t>9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4EE787-4DC7-48DC-BB0C-2659C2329E11}"/>
              </a:ext>
            </a:extLst>
          </p:cNvPr>
          <p:cNvSpPr txBox="1"/>
          <p:nvPr/>
        </p:nvSpPr>
        <p:spPr>
          <a:xfrm>
            <a:off x="338666" y="5668114"/>
            <a:ext cx="454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dirty="0">
                <a:solidFill>
                  <a:srgbClr val="FF0000"/>
                </a:solidFill>
              </a:rPr>
              <a:t>Miniature Circuit Breakers (MCBs)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Breaks the circuit on overcurrent </a:t>
            </a:r>
            <a:r>
              <a:rPr lang="en-SG" sz="1600" dirty="0" err="1"/>
              <a:t>eg</a:t>
            </a:r>
            <a:r>
              <a:rPr lang="en-SG" sz="1600" dirty="0"/>
              <a:t>. short circuit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1FEEF-5296-4E2A-9B96-1C21050A541B}"/>
              </a:ext>
            </a:extLst>
          </p:cNvPr>
          <p:cNvSpPr txBox="1"/>
          <p:nvPr/>
        </p:nvSpPr>
        <p:spPr>
          <a:xfrm>
            <a:off x="6548321" y="5383187"/>
            <a:ext cx="5582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F0"/>
                </a:solidFill>
              </a:rPr>
              <a:t>Residual Current Circuit Breaker (RCCB)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What it does? </a:t>
            </a:r>
            <a:r>
              <a:rPr lang="en-SG" sz="1600" dirty="0"/>
              <a:t>Breaks the circuit on earth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Cause: </a:t>
            </a:r>
            <a:r>
              <a:rPr lang="en-US" sz="1600" dirty="0"/>
              <a:t>Current leakage </a:t>
            </a:r>
            <a:r>
              <a:rPr lang="en-SG" sz="1600" dirty="0"/>
              <a:t>to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When?: </a:t>
            </a:r>
            <a:r>
              <a:rPr lang="en-US" sz="1600" dirty="0"/>
              <a:t>Breaks when current difference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|live – neutral|&gt; 30mA threshold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F6DD50-29C3-47EB-8291-37A2BE5BF424}"/>
              </a:ext>
            </a:extLst>
          </p:cNvPr>
          <p:cNvCxnSpPr>
            <a:cxnSpLocks/>
          </p:cNvCxnSpPr>
          <p:nvPr/>
        </p:nvCxnSpPr>
        <p:spPr>
          <a:xfrm>
            <a:off x="2282046" y="2598515"/>
            <a:ext cx="467009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807EA4-6288-4077-8CE7-6169FA047150}"/>
              </a:ext>
            </a:extLst>
          </p:cNvPr>
          <p:cNvCxnSpPr>
            <a:stCxn id="88" idx="3"/>
          </p:cNvCxnSpPr>
          <p:nvPr/>
        </p:nvCxnSpPr>
        <p:spPr>
          <a:xfrm flipV="1">
            <a:off x="5468536" y="1751608"/>
            <a:ext cx="1459581" cy="5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1C7D87-7A2D-438F-A9BB-0E8DAF35E11C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2262251" y="1756966"/>
            <a:ext cx="25775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9B4A0299-F443-402C-9426-7E84519748E9}"/>
              </a:ext>
            </a:extLst>
          </p:cNvPr>
          <p:cNvSpPr txBox="1">
            <a:spLocks/>
          </p:cNvSpPr>
          <p:nvPr/>
        </p:nvSpPr>
        <p:spPr>
          <a:xfrm>
            <a:off x="8672906" y="63437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F4619-F19A-E048-BC08-46ED4E2D9E6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FCE24A-C00E-4AAC-96F7-340C4421410C}"/>
              </a:ext>
            </a:extLst>
          </p:cNvPr>
          <p:cNvSpPr/>
          <p:nvPr/>
        </p:nvSpPr>
        <p:spPr>
          <a:xfrm>
            <a:off x="8829986" y="885365"/>
            <a:ext cx="414635" cy="738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6E6B8F-057B-415E-BA89-6C2F02BA6BF8}"/>
              </a:ext>
            </a:extLst>
          </p:cNvPr>
          <p:cNvSpPr/>
          <p:nvPr/>
        </p:nvSpPr>
        <p:spPr>
          <a:xfrm>
            <a:off x="8791177" y="334590"/>
            <a:ext cx="492250" cy="4821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86673F-C09B-48E1-89F3-C2048BC9CF3B}"/>
              </a:ext>
            </a:extLst>
          </p:cNvPr>
          <p:cNvSpPr/>
          <p:nvPr/>
        </p:nvSpPr>
        <p:spPr>
          <a:xfrm rot="3065409">
            <a:off x="8274808" y="758643"/>
            <a:ext cx="205204" cy="601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2E12A-7DAB-4222-AD3C-660AD9AF66C4}"/>
              </a:ext>
            </a:extLst>
          </p:cNvPr>
          <p:cNvSpPr/>
          <p:nvPr/>
        </p:nvSpPr>
        <p:spPr>
          <a:xfrm rot="18639749">
            <a:off x="9560326" y="745887"/>
            <a:ext cx="254752" cy="6453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0C6F2B-5279-43CC-9246-954BB075A10F}"/>
              </a:ext>
            </a:extLst>
          </p:cNvPr>
          <p:cNvSpPr/>
          <p:nvPr/>
        </p:nvSpPr>
        <p:spPr>
          <a:xfrm rot="656420">
            <a:off x="8656113" y="1723045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E0DA25-3954-47E2-91C4-6E6BB25D08E2}"/>
              </a:ext>
            </a:extLst>
          </p:cNvPr>
          <p:cNvSpPr/>
          <p:nvPr/>
        </p:nvSpPr>
        <p:spPr>
          <a:xfrm rot="20897953">
            <a:off x="9224860" y="1719332"/>
            <a:ext cx="270128" cy="837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48">
            <a:extLst>
              <a:ext uri="{FF2B5EF4-FFF2-40B4-BE49-F238E27FC236}">
                <a16:creationId xmlns:a16="http://schemas.microsoft.com/office/drawing/2014/main" id="{32AFA2D1-6578-4D41-835F-F758473128C8}"/>
              </a:ext>
            </a:extLst>
          </p:cNvPr>
          <p:cNvSpPr/>
          <p:nvPr/>
        </p:nvSpPr>
        <p:spPr>
          <a:xfrm>
            <a:off x="5608681" y="1114969"/>
            <a:ext cx="2638872" cy="2884349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 anchorCtr="0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Kettle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DEC2B2-9105-46E9-96DE-1340ACF1C6D3}"/>
              </a:ext>
            </a:extLst>
          </p:cNvPr>
          <p:cNvSpPr txBox="1"/>
          <p:nvPr/>
        </p:nvSpPr>
        <p:spPr>
          <a:xfrm>
            <a:off x="2262251" y="2665722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Neutral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2B6468-5DE0-40CB-B087-0CA0F0E52BA4}"/>
              </a:ext>
            </a:extLst>
          </p:cNvPr>
          <p:cNvSpPr/>
          <p:nvPr/>
        </p:nvSpPr>
        <p:spPr>
          <a:xfrm>
            <a:off x="6845573" y="1898754"/>
            <a:ext cx="165089" cy="5369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3C395E9-3B06-4BF2-8132-D3DC5C05DDD3}"/>
              </a:ext>
            </a:extLst>
          </p:cNvPr>
          <p:cNvCxnSpPr/>
          <p:nvPr/>
        </p:nvCxnSpPr>
        <p:spPr>
          <a:xfrm>
            <a:off x="6928116" y="1735939"/>
            <a:ext cx="0" cy="1579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CAE680-132C-487E-B180-6E5D47901FE4}"/>
              </a:ext>
            </a:extLst>
          </p:cNvPr>
          <p:cNvCxnSpPr/>
          <p:nvPr/>
        </p:nvCxnSpPr>
        <p:spPr>
          <a:xfrm>
            <a:off x="6928116" y="2440551"/>
            <a:ext cx="0" cy="1579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12FB1CA-6F4D-4303-A2CC-15723D5F5B04}"/>
              </a:ext>
            </a:extLst>
          </p:cNvPr>
          <p:cNvSpPr/>
          <p:nvPr/>
        </p:nvSpPr>
        <p:spPr>
          <a:xfrm>
            <a:off x="1941805" y="1859431"/>
            <a:ext cx="680483" cy="6619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200" dirty="0"/>
              <a:t>230V </a:t>
            </a:r>
          </a:p>
          <a:p>
            <a:pPr algn="ctr"/>
            <a:r>
              <a:rPr lang="en-SG" sz="1200" dirty="0"/>
              <a:t>AC ~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0F6513-E2C3-4999-9BF4-79F4889F5B85}"/>
              </a:ext>
            </a:extLst>
          </p:cNvPr>
          <p:cNvCxnSpPr/>
          <p:nvPr/>
        </p:nvCxnSpPr>
        <p:spPr>
          <a:xfrm>
            <a:off x="2282046" y="2521423"/>
            <a:ext cx="0" cy="950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20524E-A557-42FD-9F2D-FEA34FC9985F}"/>
              </a:ext>
            </a:extLst>
          </p:cNvPr>
          <p:cNvCxnSpPr/>
          <p:nvPr/>
        </p:nvCxnSpPr>
        <p:spPr>
          <a:xfrm>
            <a:off x="2282046" y="1767325"/>
            <a:ext cx="0" cy="951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BBA4EA2-15F4-4BE1-8E72-F7565C0D7E9E}"/>
              </a:ext>
            </a:extLst>
          </p:cNvPr>
          <p:cNvSpPr txBox="1"/>
          <p:nvPr/>
        </p:nvSpPr>
        <p:spPr>
          <a:xfrm>
            <a:off x="2217612" y="1105683"/>
            <a:ext cx="117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Live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2069952-DDE8-4728-B2D7-AD225D084614}"/>
              </a:ext>
            </a:extLst>
          </p:cNvPr>
          <p:cNvCxnSpPr>
            <a:cxnSpLocks/>
          </p:cNvCxnSpPr>
          <p:nvPr/>
        </p:nvCxnSpPr>
        <p:spPr>
          <a:xfrm flipV="1">
            <a:off x="2262251" y="4834744"/>
            <a:ext cx="7097673" cy="2107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own Arrow 65">
            <a:extLst>
              <a:ext uri="{FF2B5EF4-FFF2-40B4-BE49-F238E27FC236}">
                <a16:creationId xmlns:a16="http://schemas.microsoft.com/office/drawing/2014/main" id="{925743DF-4E63-42C7-8B2F-7CDE403F2BE9}"/>
              </a:ext>
            </a:extLst>
          </p:cNvPr>
          <p:cNvSpPr/>
          <p:nvPr/>
        </p:nvSpPr>
        <p:spPr>
          <a:xfrm>
            <a:off x="2164459" y="5059451"/>
            <a:ext cx="228964" cy="4297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3473F2-5E09-401F-BF56-F670808F2336}"/>
              </a:ext>
            </a:extLst>
          </p:cNvPr>
          <p:cNvCxnSpPr/>
          <p:nvPr/>
        </p:nvCxnSpPr>
        <p:spPr>
          <a:xfrm flipV="1">
            <a:off x="9359924" y="2557142"/>
            <a:ext cx="0" cy="22776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59D8A30-E40F-4BB5-8325-853677EE4AE5}"/>
              </a:ext>
            </a:extLst>
          </p:cNvPr>
          <p:cNvSpPr txBox="1"/>
          <p:nvPr/>
        </p:nvSpPr>
        <p:spPr>
          <a:xfrm>
            <a:off x="2393424" y="4462378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Earth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870912-E5A2-4E29-82B5-AACD78CE859D}"/>
              </a:ext>
            </a:extLst>
          </p:cNvPr>
          <p:cNvCxnSpPr/>
          <p:nvPr/>
        </p:nvCxnSpPr>
        <p:spPr>
          <a:xfrm>
            <a:off x="2262251" y="3272644"/>
            <a:ext cx="33464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EA03A9E-E9B4-4B55-B89F-B6058049E6E1}"/>
              </a:ext>
            </a:extLst>
          </p:cNvPr>
          <p:cNvSpPr txBox="1"/>
          <p:nvPr/>
        </p:nvSpPr>
        <p:spPr>
          <a:xfrm>
            <a:off x="2572730" y="293814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Mains Earth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207EAC-126D-4E6E-A1D9-4852A1443B37}"/>
              </a:ext>
            </a:extLst>
          </p:cNvPr>
          <p:cNvSpPr/>
          <p:nvPr/>
        </p:nvSpPr>
        <p:spPr>
          <a:xfrm>
            <a:off x="2770391" y="1581359"/>
            <a:ext cx="712332" cy="1135569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RCCB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DB682D-16DE-497D-9930-B8063BABAD3F}"/>
              </a:ext>
            </a:extLst>
          </p:cNvPr>
          <p:cNvSpPr/>
          <p:nvPr/>
        </p:nvSpPr>
        <p:spPr>
          <a:xfrm>
            <a:off x="3899342" y="1550807"/>
            <a:ext cx="626999" cy="3504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MCB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C3F1464-2020-4990-A371-A4FE0F297FDE}"/>
              </a:ext>
            </a:extLst>
          </p:cNvPr>
          <p:cNvCxnSpPr>
            <a:cxnSpLocks/>
            <a:stCxn id="65" idx="0"/>
          </p:cNvCxnSpPr>
          <p:nvPr/>
        </p:nvCxnSpPr>
        <p:spPr>
          <a:xfrm flipH="1">
            <a:off x="6928117" y="1114969"/>
            <a:ext cx="1" cy="65235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7D57A44-CCD9-486B-875E-D3985DFECDC0}"/>
              </a:ext>
            </a:extLst>
          </p:cNvPr>
          <p:cNvSpPr/>
          <p:nvPr/>
        </p:nvSpPr>
        <p:spPr>
          <a:xfrm>
            <a:off x="4839841" y="1615996"/>
            <a:ext cx="628694" cy="281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Fuse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9101B75-EA4F-499D-A12F-EC4621665F0A}"/>
              </a:ext>
            </a:extLst>
          </p:cNvPr>
          <p:cNvCxnSpPr>
            <a:cxnSpLocks/>
          </p:cNvCxnSpPr>
          <p:nvPr/>
        </p:nvCxnSpPr>
        <p:spPr>
          <a:xfrm flipV="1">
            <a:off x="2272312" y="2595503"/>
            <a:ext cx="9734" cy="24506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6E97135-6CE4-4E56-B4D4-17E6AF8DA2D9}"/>
              </a:ext>
            </a:extLst>
          </p:cNvPr>
          <p:cNvCxnSpPr>
            <a:cxnSpLocks/>
          </p:cNvCxnSpPr>
          <p:nvPr/>
        </p:nvCxnSpPr>
        <p:spPr>
          <a:xfrm flipH="1">
            <a:off x="6385019" y="1771980"/>
            <a:ext cx="2" cy="837421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3123</TotalTime>
  <Words>1611</Words>
  <Application>Microsoft Macintosh PowerPoint</Application>
  <PresentationFormat>Widescreen</PresentationFormat>
  <Paragraphs>291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Repair Kopitiam Circuit Breaker Training</vt:lpstr>
      <vt:lpstr>Agenda</vt:lpstr>
      <vt:lpstr>Inside the 3-pin mains plug (BS1363)</vt:lpstr>
      <vt:lpstr>Earth connections: Normal operation</vt:lpstr>
      <vt:lpstr>Live wire touches case</vt:lpstr>
      <vt:lpstr>What if there is no Earth wire?</vt:lpstr>
      <vt:lpstr>But this does not happen in practice</vt:lpstr>
      <vt:lpstr>MCB + RCCB Circuit Breakers</vt:lpstr>
      <vt:lpstr>Circuit breaker arrangement</vt:lpstr>
      <vt:lpstr>Residual Current Circuit Breaker with Overcurrent Protection (RCBO)</vt:lpstr>
      <vt:lpstr>Blackout recovery procedure</vt:lpstr>
      <vt:lpstr>Problem 1: Safety </vt:lpstr>
      <vt:lpstr>PowerPoint Presentation</vt:lpstr>
      <vt:lpstr>Problem 2: Inaccessible onsite breaker</vt:lpstr>
      <vt:lpstr>Problem 3:  Inconvenience of breaker trip</vt:lpstr>
      <vt:lpstr>Solution for RCCB earth-leakage trips</vt:lpstr>
      <vt:lpstr>RCBO trip status + Demo</vt:lpstr>
      <vt:lpstr>Solution for MCB short-circuit trips</vt:lpstr>
      <vt:lpstr>PowerPoint Presentation</vt:lpstr>
      <vt:lpstr>How to use it?</vt:lpstr>
      <vt:lpstr>Test for Earth Leakage without tripping</vt:lpstr>
      <vt:lpstr>RK circuit breaker setup</vt:lpstr>
      <vt:lpstr>Questions before the case study?</vt:lpstr>
      <vt:lpstr>Case study: Improper heater wiring</vt:lpstr>
      <vt:lpstr>Failures drawn from coroner inquiry</vt:lpstr>
      <vt:lpstr>Path of current</vt:lpstr>
      <vt:lpstr>What should you do?</vt:lpstr>
      <vt:lpstr>Questions?</vt:lpstr>
      <vt:lpstr>Behaviour State 0</vt:lpstr>
      <vt:lpstr>Behaviour State 1</vt:lpstr>
      <vt:lpstr>Behaviour State 2a</vt:lpstr>
      <vt:lpstr>Behaviour State 2b</vt:lpstr>
      <vt:lpstr>System weakness</vt:lpstr>
      <vt:lpstr>Resistor Overheat Alert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Kheng Meng</dc:creator>
  <cp:lastModifiedBy>Yeo Kheng Meng</cp:lastModifiedBy>
  <cp:revision>208</cp:revision>
  <dcterms:created xsi:type="dcterms:W3CDTF">2016-06-23T01:12:38Z</dcterms:created>
  <dcterms:modified xsi:type="dcterms:W3CDTF">2019-04-18T12:36:53Z</dcterms:modified>
</cp:coreProperties>
</file>